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1407" r:id="rId2"/>
    <p:sldId id="1406" r:id="rId3"/>
    <p:sldId id="1349" r:id="rId4"/>
    <p:sldId id="1352" r:id="rId5"/>
    <p:sldId id="1353" r:id="rId6"/>
    <p:sldId id="1354" r:id="rId7"/>
    <p:sldId id="1356" r:id="rId8"/>
    <p:sldId id="1357" r:id="rId9"/>
    <p:sldId id="1359" r:id="rId10"/>
    <p:sldId id="1351" r:id="rId11"/>
    <p:sldId id="1102" r:id="rId12"/>
    <p:sldId id="1103" r:id="rId13"/>
    <p:sldId id="1149" r:id="rId14"/>
    <p:sldId id="1148" r:id="rId15"/>
    <p:sldId id="1104" r:id="rId16"/>
    <p:sldId id="1408" r:id="rId17"/>
    <p:sldId id="1409" r:id="rId18"/>
    <p:sldId id="1412" r:id="rId19"/>
    <p:sldId id="1411" r:id="rId20"/>
    <p:sldId id="1413" r:id="rId21"/>
    <p:sldId id="1414" r:id="rId22"/>
    <p:sldId id="1415" r:id="rId23"/>
    <p:sldId id="1416" r:id="rId24"/>
    <p:sldId id="1417" r:id="rId25"/>
    <p:sldId id="1418" r:id="rId26"/>
    <p:sldId id="1420" r:id="rId27"/>
    <p:sldId id="1423" r:id="rId28"/>
    <p:sldId id="1424" r:id="rId29"/>
    <p:sldId id="1422" r:id="rId30"/>
    <p:sldId id="1427" r:id="rId31"/>
    <p:sldId id="1426" r:id="rId32"/>
    <p:sldId id="1433" r:id="rId33"/>
    <p:sldId id="1434" r:id="rId34"/>
    <p:sldId id="1448" r:id="rId35"/>
    <p:sldId id="1449" r:id="rId36"/>
    <p:sldId id="1428" r:id="rId37"/>
    <p:sldId id="1429" r:id="rId38"/>
    <p:sldId id="1435" r:id="rId39"/>
    <p:sldId id="1450" r:id="rId40"/>
    <p:sldId id="1451" r:id="rId41"/>
    <p:sldId id="1452" r:id="rId42"/>
    <p:sldId id="1453" r:id="rId43"/>
    <p:sldId id="1454" r:id="rId44"/>
    <p:sldId id="1455" r:id="rId45"/>
    <p:sldId id="1436" r:id="rId46"/>
    <p:sldId id="1437" r:id="rId47"/>
    <p:sldId id="1438" r:id="rId48"/>
    <p:sldId id="1439" r:id="rId49"/>
    <p:sldId id="1443" r:id="rId50"/>
    <p:sldId id="1447" r:id="rId51"/>
    <p:sldId id="1456" r:id="rId52"/>
    <p:sldId id="1457" r:id="rId53"/>
    <p:sldId id="1458" r:id="rId54"/>
    <p:sldId id="1459" r:id="rId55"/>
    <p:sldId id="1460" r:id="rId56"/>
    <p:sldId id="1461" r:id="rId57"/>
    <p:sldId id="1462" r:id="rId58"/>
    <p:sldId id="1463" r:id="rId59"/>
    <p:sldId id="1464" r:id="rId60"/>
    <p:sldId id="1465" r:id="rId61"/>
    <p:sldId id="1466" r:id="rId62"/>
    <p:sldId id="1467" r:id="rId63"/>
    <p:sldId id="1468" r:id="rId64"/>
    <p:sldId id="1469" r:id="rId65"/>
    <p:sldId id="1470" r:id="rId66"/>
    <p:sldId id="1471" r:id="rId67"/>
    <p:sldId id="1472" r:id="rId68"/>
    <p:sldId id="1473" r:id="rId69"/>
    <p:sldId id="1474" r:id="rId70"/>
    <p:sldId id="1475" r:id="rId71"/>
    <p:sldId id="1479" r:id="rId72"/>
    <p:sldId id="1476" r:id="rId73"/>
    <p:sldId id="1477" r:id="rId74"/>
    <p:sldId id="1478" r:id="rId75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3" autoAdjust="0"/>
    <p:restoredTop sz="86148" autoAdjust="0"/>
  </p:normalViewPr>
  <p:slideViewPr>
    <p:cSldViewPr snapToGrid="0">
      <p:cViewPr varScale="1">
        <p:scale>
          <a:sx n="72" d="100"/>
          <a:sy n="72" d="100"/>
        </p:scale>
        <p:origin x="132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3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r">
              <a:defRPr sz="1200"/>
            </a:lvl1pPr>
          </a:lstStyle>
          <a:p>
            <a:fld id="{6E2CB153-45EF-48E8-99E9-7B97BED85BE4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8" rIns="94778" bIns="4738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4778" tIns="47388" rIns="94778" bIns="4738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r">
              <a:defRPr sz="1200"/>
            </a:lvl1pPr>
          </a:lstStyle>
          <a:p>
            <a:fld id="{5BE81944-C09D-40AD-A756-3B5630235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0575" y="814388"/>
            <a:ext cx="5491163" cy="4119562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06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5963" y="757238"/>
            <a:ext cx="5851525" cy="43878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0248" y="5577639"/>
            <a:ext cx="5681980" cy="40298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5463" y="657225"/>
            <a:ext cx="6078537" cy="45577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3295">
              <a:defRPr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defTabSz="943295"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8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5775" y="673100"/>
            <a:ext cx="6059488" cy="45434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4077" y="5586393"/>
            <a:ext cx="5681980" cy="4029879"/>
          </a:xfrm>
        </p:spPr>
        <p:txBody>
          <a:bodyPr/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테이블은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주소의 대응 관계를 저장한 테이블이다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2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9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0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 txBox="1">
            <a:spLocks noGrp="1" noChangeArrowheads="1"/>
          </p:cNvSpPr>
          <p:nvPr/>
        </p:nvSpPr>
        <p:spPr bwMode="auto">
          <a:xfrm>
            <a:off x="3676189" y="9296813"/>
            <a:ext cx="3185343" cy="57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687" tIns="48843" rIns="97687" bIns="48843" anchor="b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fld id="{2FA2C64C-3D9A-48BD-98FD-8E5EAEE6F119}" type="slidenum">
              <a:rPr kumimoji="1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Wingdings" pitchFamily="2" charset="2"/>
                <a:buNone/>
              </a:pPr>
              <a:t>21</a:t>
            </a:fld>
            <a:endParaRPr kumimoji="1"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958850"/>
            <a:ext cx="5686425" cy="4265613"/>
          </a:xfrm>
          <a:ln/>
        </p:spPr>
      </p:sp>
    </p:spTree>
    <p:extLst>
      <p:ext uri="{BB962C8B-B14F-4D97-AF65-F5344CB8AC3E}">
        <p14:creationId xmlns:p14="http://schemas.microsoft.com/office/powerpoint/2010/main" val="2045339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1988" y="879475"/>
            <a:ext cx="5921375" cy="4441825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252" y="5481450"/>
            <a:ext cx="5392429" cy="1998849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변환하는 주소 필드가 무엇이냐에 따라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분류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송신지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주소로 변환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주소으로 변환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2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2300" y="796925"/>
            <a:ext cx="5926138" cy="4445000"/>
          </a:xfrm>
          <a:ln/>
        </p:spPr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8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0575" y="814388"/>
            <a:ext cx="5491163" cy="4119562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95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738188"/>
            <a:ext cx="5707063" cy="4279900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113" y="5281461"/>
            <a:ext cx="5720152" cy="2846028"/>
          </a:xfrm>
          <a:noFill/>
        </p:spPr>
        <p:txBody>
          <a:bodyPr/>
          <a:lstStyle/>
          <a:p>
            <a:pPr eaLnBrk="1" hangingPunct="1"/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192.168.1.30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사설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주소는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30.1.120.8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공인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변환하여 웹서버에 서비스를 받게 된다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eaLnBrk="1" hangingPunct="1"/>
            <a:r>
              <a:rPr lang="en-US" altLang="ko-KR" baseline="0" dirty="0">
                <a:latin typeface="굴림" pitchFamily="50" charset="-127"/>
                <a:ea typeface="굴림" pitchFamily="50" charset="-127"/>
              </a:rPr>
              <a:t> </a:t>
            </a:r>
          </a:p>
          <a:p>
            <a:pPr eaLnBrk="1" hangingPunct="1"/>
            <a:endParaRPr lang="ko-KR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7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89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9438" y="979488"/>
            <a:ext cx="6003925" cy="4503737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6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67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7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71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869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995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4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893763"/>
            <a:ext cx="5832475" cy="43751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6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94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35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103CF-9873-4619-BBD3-6B56B1158496}" type="slidenum">
              <a:rPr lang="en-US" altLang="ko-KR"/>
              <a:pPr/>
              <a:t>52</a:t>
            </a:fld>
            <a:endParaRPr lang="en-US" altLang="ko-KR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90459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DBC55-59DB-4B6C-A5DF-90E5F7CCA31F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97495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3DCCDA-8540-44B7-9305-0157637B36FF}" type="slidenum">
              <a:rPr lang="en-US" altLang="ko-KR"/>
              <a:pPr/>
              <a:t>54</a:t>
            </a:fld>
            <a:endParaRPr lang="en-US" altLang="ko-KR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14594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6A61A5-269A-4B6C-855A-CD26CB27CF2B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29555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58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3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3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9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58838" y="838200"/>
            <a:ext cx="5653087" cy="4238625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7050" y="919163"/>
            <a:ext cx="6002338" cy="45021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7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0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A357-EC05-453C-BB93-D2CD92805FB3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929C-B6B2-4F43-A100-EC86E6AEFEE7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8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1C48-D382-4608-8EFC-759E9CA4DA3F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1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821934" y="6408475"/>
            <a:ext cx="2057400" cy="365125"/>
          </a:xfrm>
        </p:spPr>
        <p:txBody>
          <a:bodyPr/>
          <a:lstStyle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B2209E9-2AE8-42A0-AB53-D13299BB30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5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A6AC-2825-4550-B24C-BE85D5A5CCD7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07D1-F386-4842-A375-88F78000DE4E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1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F0D8-0AFE-4389-9C4F-B247F77E85F4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7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3212-090F-4B69-906A-B3CA2BC375ED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6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F9AD-719E-4E93-A824-218E0CF9AC3C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28467" y="6356350"/>
            <a:ext cx="2057400" cy="365125"/>
          </a:xfrm>
        </p:spPr>
        <p:txBody>
          <a:bodyPr/>
          <a:lstStyle>
            <a:lvl1pPr>
              <a:defRPr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6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B05-76DA-4D3A-B078-A583FFDA815D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137E-2B0C-4B41-8C2A-0B2B77A08D38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64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AB2C-6FD1-4AD7-B691-D0A8C430C56C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8F3C-ACF1-481F-A305-7EE0320343A1}" type="datetime1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4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6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host%20file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space.jp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process.jp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lus.co.kr/biz/bzin/ineu/InitBzInEuCE.hpi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21996" y="6478364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0071" y="5380386"/>
            <a:ext cx="1183340" cy="1115634"/>
            <a:chOff x="7543946" y="573868"/>
            <a:chExt cx="838200" cy="1011237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8185296" y="1240618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8245621" y="1288243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8239271" y="1316818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8272609" y="1283480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8258321" y="1281893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8277371" y="1278718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8248796" y="1285068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7770959" y="1250143"/>
              <a:ext cx="190500" cy="33496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7788421" y="1237443"/>
              <a:ext cx="187325" cy="33178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7809059" y="1315230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7896371" y="1337455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7829696" y="1400955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7764609" y="1412068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7543946" y="1010430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7547121" y="951693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7682059" y="1146955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7701109" y="1275543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7820171" y="1283480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8042421" y="1192993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8031309" y="1194580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8055121" y="1191405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8066234" y="1189818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8075759" y="1188230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8086871" y="1185055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8097984" y="118505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8107509" y="1178705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8117034" y="117870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8128146" y="1177118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8139259" y="1175530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7888434" y="1224743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7899546" y="1259668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7961459" y="1245380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7953521" y="1254905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7909071" y="1267605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7918596" y="1269193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7724921" y="1239030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7716984" y="1245380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1" name="Group 150"/>
            <p:cNvGrpSpPr>
              <a:grpSpLocks/>
            </p:cNvGrpSpPr>
            <p:nvPr/>
          </p:nvGrpSpPr>
          <p:grpSpPr bwMode="auto">
            <a:xfrm>
              <a:off x="7609034" y="631018"/>
              <a:ext cx="328612" cy="369887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7693171" y="1029480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7693171" y="1023130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7674121" y="575455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7732859" y="989793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7661421" y="634193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8059884" y="997730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8036071" y="1004080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7953521" y="1024718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7928121" y="1029480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7899546" y="1034243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7715396" y="626255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7661421" y="573868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56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68" y="5290205"/>
            <a:ext cx="1523853" cy="14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063311" y="1994490"/>
            <a:ext cx="2901227" cy="335026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2317" y="1944163"/>
            <a:ext cx="2827950" cy="317570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13901" y="4951300"/>
            <a:ext cx="1576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PC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47318" y="5100374"/>
            <a:ext cx="1123378" cy="379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구름 61"/>
          <p:cNvSpPr/>
          <p:nvPr/>
        </p:nvSpPr>
        <p:spPr>
          <a:xfrm>
            <a:off x="3339184" y="2820432"/>
            <a:ext cx="2665152" cy="161781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41611" y="2317569"/>
            <a:ext cx="864806" cy="2404012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510673" y="2474104"/>
            <a:ext cx="1471567" cy="840532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38716" y="3533641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530495" y="3803535"/>
            <a:ext cx="1546965" cy="790158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38717" y="2446583"/>
            <a:ext cx="1215608" cy="879381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38716" y="4247472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855829" y="1554319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74"/>
          <p:cNvSpPr/>
          <p:nvPr/>
        </p:nvSpPr>
        <p:spPr>
          <a:xfrm>
            <a:off x="264558" y="1362678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8507" y="137309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76073" y="1419013"/>
            <a:ext cx="2232212" cy="452561"/>
            <a:chOff x="3835941" y="970936"/>
            <a:chExt cx="2232212" cy="452561"/>
          </a:xfrm>
        </p:grpSpPr>
        <p:sp>
          <p:nvSpPr>
            <p:cNvPr id="77" name="순서도: 수행의 시작/종료 76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30952" y="1016871"/>
              <a:ext cx="1442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853024" y="4881300"/>
            <a:ext cx="2232212" cy="452561"/>
            <a:chOff x="3835941" y="970936"/>
            <a:chExt cx="2232212" cy="452561"/>
          </a:xfrm>
        </p:grpSpPr>
        <p:sp>
          <p:nvSpPr>
            <p:cNvPr id="81" name="순서도: 수행의 시작/종료 80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006916" y="10125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 flipH="1">
            <a:off x="2953167" y="1871574"/>
            <a:ext cx="1192567" cy="57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211455" y="1855170"/>
            <a:ext cx="1448687" cy="609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1" idx="0"/>
          </p:cNvCxnSpPr>
          <p:nvPr/>
        </p:nvCxnSpPr>
        <p:spPr>
          <a:xfrm flipH="1" flipV="1">
            <a:off x="4835003" y="4263213"/>
            <a:ext cx="134127" cy="618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2079080" y="5665828"/>
            <a:ext cx="2611411" cy="452561"/>
            <a:chOff x="3835941" y="970936"/>
            <a:chExt cx="2343365" cy="452561"/>
          </a:xfrm>
        </p:grpSpPr>
        <p:sp>
          <p:nvSpPr>
            <p:cNvPr id="94" name="순서도: 수행의 시작/종료 93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06916" y="1012550"/>
              <a:ext cx="2172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6" name="직선 화살표 연결선 95"/>
          <p:cNvCxnSpPr>
            <a:stCxn id="94" idx="0"/>
          </p:cNvCxnSpPr>
          <p:nvPr/>
        </p:nvCxnSpPr>
        <p:spPr>
          <a:xfrm flipH="1" flipV="1">
            <a:off x="3067690" y="4599592"/>
            <a:ext cx="255162" cy="106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왼쪽 대괄호 97"/>
          <p:cNvSpPr/>
          <p:nvPr/>
        </p:nvSpPr>
        <p:spPr>
          <a:xfrm>
            <a:off x="6369533" y="3822492"/>
            <a:ext cx="169184" cy="881442"/>
          </a:xfrm>
          <a:prstGeom prst="leftBracke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/오른쪽 화살표 98"/>
          <p:cNvSpPr/>
          <p:nvPr/>
        </p:nvSpPr>
        <p:spPr>
          <a:xfrm>
            <a:off x="3142859" y="3938504"/>
            <a:ext cx="3226674" cy="2347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/오른쪽 화살표 99"/>
          <p:cNvSpPr/>
          <p:nvPr/>
        </p:nvSpPr>
        <p:spPr>
          <a:xfrm>
            <a:off x="3131291" y="2967548"/>
            <a:ext cx="3407425" cy="259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449652" y="43371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Attack </a:t>
            </a:r>
            <a:r>
              <a:rPr lang="ko-KR" altLang="en-US" sz="3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</a:t>
            </a:r>
            <a:r>
              <a:rPr lang="ko-KR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903376" y="2465136"/>
            <a:ext cx="969098" cy="2360039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8284780" y="1639360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90"/>
          <p:cNvSpPr/>
          <p:nvPr/>
        </p:nvSpPr>
        <p:spPr>
          <a:xfrm>
            <a:off x="6923545" y="1419944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187494" y="143035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1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4600" y="379188"/>
            <a:ext cx="7886700" cy="70167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흐름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7949" y="1216208"/>
            <a:ext cx="8382782" cy="509990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수신지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7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조회  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7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이용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송신자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마스크를 이용하여 수신지가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700" b="1" u="sng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존재하는지 확인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b="1" u="sng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GateWay</a:t>
            </a:r>
            <a:r>
              <a:rPr lang="ko-KR" altLang="en-US" sz="1700" b="1" u="sng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700" b="1" u="sng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700" b="1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b="1" u="sng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</a:t>
            </a:r>
            <a:endParaRPr lang="en-US" altLang="ko-KR" sz="1700" b="1" u="sng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-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-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Media Translation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방법으로 수신지로 </a:t>
            </a: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전송 </a:t>
            </a:r>
            <a:endParaRPr lang="ko-KR" altLang="en-US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43802" y="2833496"/>
            <a:ext cx="5681815" cy="1471403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2" y="1426799"/>
            <a:ext cx="1476410" cy="17929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17" y="391621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1588" y="2958194"/>
            <a:ext cx="17420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175" y="211964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1898" y="4113532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899560" y="5406576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/>
                <a:gridCol w="1120588"/>
                <a:gridCol w="1030941"/>
                <a:gridCol w="995083"/>
                <a:gridCol w="564776"/>
                <a:gridCol w="385482"/>
                <a:gridCol w="1593913"/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899559" y="5671680"/>
            <a:ext cx="660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672" y="332637"/>
            <a:ext cx="4628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➊ DNS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수신지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785651" y="6014826"/>
            <a:ext cx="0" cy="49653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91412" y="2433205"/>
            <a:ext cx="1165169" cy="535478"/>
            <a:chOff x="4191412" y="2433205"/>
            <a:chExt cx="1165169" cy="535478"/>
          </a:xfrm>
        </p:grpSpPr>
        <p:sp>
          <p:nvSpPr>
            <p:cNvPr id="20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9555" y="3184236"/>
            <a:ext cx="2013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172.16.2.10</a:t>
            </a:r>
            <a:endParaRPr lang="en-US" altLang="ko-KR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 172.16.2.1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2855" y="3025952"/>
            <a:ext cx="18069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08660" y="228709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2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822277" y="2198302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7" y="941425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873" y="293595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688" y="3619170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748" y="1331928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4154" y="3133272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077845" y="4360914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/>
                <a:gridCol w="1120588"/>
                <a:gridCol w="1030941"/>
                <a:gridCol w="995083"/>
                <a:gridCol w="564776"/>
                <a:gridCol w="385482"/>
                <a:gridCol w="1593913"/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77845" y="4626018"/>
            <a:ext cx="7119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2311" y="258275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➋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서브넷마스크를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이용하여 수신자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20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확인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64258" y="537449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172.16. 2.10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527254" y="5953996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96616" y="59539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172.16. 2.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64971" y="537449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192.168.1.10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27968" y="5953996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97330" y="59539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06229" y="4127832"/>
            <a:ext cx="1258529" cy="216309"/>
          </a:xfrm>
          <a:custGeom>
            <a:avLst/>
            <a:gdLst>
              <a:gd name="connsiteX0" fmla="*/ 9832 w 1258529"/>
              <a:gd name="connsiteY0" fmla="*/ 196645 h 216309"/>
              <a:gd name="connsiteX1" fmla="*/ 0 w 1258529"/>
              <a:gd name="connsiteY1" fmla="*/ 0 h 216309"/>
              <a:gd name="connsiteX2" fmla="*/ 1258529 w 1258529"/>
              <a:gd name="connsiteY2" fmla="*/ 9832 h 216309"/>
              <a:gd name="connsiteX3" fmla="*/ 1248696 w 1258529"/>
              <a:gd name="connsiteY3" fmla="*/ 216309 h 21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529" h="216309">
                <a:moveTo>
                  <a:pt x="9832" y="196645"/>
                </a:moveTo>
                <a:lnTo>
                  <a:pt x="0" y="0"/>
                </a:lnTo>
                <a:lnTo>
                  <a:pt x="1258529" y="9832"/>
                </a:lnTo>
                <a:lnTo>
                  <a:pt x="1248696" y="21630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93617" y="2490211"/>
            <a:ext cx="2013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172.16.2.10</a:t>
            </a:r>
            <a:endParaRPr lang="en-US" altLang="ko-KR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 172.16.2.1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65909" y="2539633"/>
            <a:ext cx="18069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82018" y="164177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AutoShape 20"/>
          <p:cNvSpPr>
            <a:spLocks noChangeArrowheads="1"/>
          </p:cNvSpPr>
          <p:nvPr/>
        </p:nvSpPr>
        <p:spPr bwMode="auto">
          <a:xfrm>
            <a:off x="4627746" y="1890812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5" name="WordArt 21"/>
          <p:cNvSpPr>
            <a:spLocks noChangeArrowheads="1" noChangeShapeType="1" noTextEdit="1"/>
          </p:cNvSpPr>
          <p:nvPr/>
        </p:nvSpPr>
        <p:spPr bwMode="auto">
          <a:xfrm>
            <a:off x="4664258" y="2083931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Oval 22"/>
          <p:cNvSpPr>
            <a:spLocks noChangeArrowheads="1"/>
          </p:cNvSpPr>
          <p:nvPr/>
        </p:nvSpPr>
        <p:spPr bwMode="auto">
          <a:xfrm>
            <a:off x="4623040" y="1880247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7" name="AutoShape 23"/>
          <p:cNvSpPr>
            <a:spLocks noChangeArrowheads="1"/>
          </p:cNvSpPr>
          <p:nvPr/>
        </p:nvSpPr>
        <p:spPr bwMode="auto">
          <a:xfrm rot="5400000">
            <a:off x="5248630" y="1652665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8" name="AutoShape 24"/>
          <p:cNvSpPr>
            <a:spLocks noChangeArrowheads="1"/>
          </p:cNvSpPr>
          <p:nvPr/>
        </p:nvSpPr>
        <p:spPr bwMode="auto">
          <a:xfrm rot="-5400000">
            <a:off x="5003128" y="1614264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4415217" y="2524097"/>
            <a:ext cx="4638929" cy="2510244"/>
          </a:xfrm>
          <a:prstGeom prst="roundRect">
            <a:avLst>
              <a:gd name="adj" fmla="val 312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6558" y="1089972"/>
            <a:ext cx="4190504" cy="2924376"/>
          </a:xfrm>
          <a:prstGeom prst="roundRect">
            <a:avLst>
              <a:gd name="adj" fmla="val 31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1298689" y="2675170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" y="1418293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84" y="3529255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204" y="196832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4868" y="3603136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4713" y="3100484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172.16.2.10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64781" y="2772887"/>
            <a:ext cx="2285874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89491" y="2485896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28932" y="2941815"/>
            <a:ext cx="1826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9371" y="218393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770839" y="2395849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3812982" y="2570078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3771764" y="2366394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397354" y="2138812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151852" y="2100411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60861"/>
              </p:ext>
            </p:extLst>
          </p:nvPr>
        </p:nvGraphicFramePr>
        <p:xfrm>
          <a:off x="1298689" y="5451622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4444.5555.6666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277694" y="5192837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3340370" y="4292290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76327" y="3955302"/>
            <a:ext cx="162813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  <a:endParaRPr lang="en-US" altLang="ko-KR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3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0784" y="5170106"/>
            <a:ext cx="1311159" cy="6406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136671" y="3397884"/>
            <a:ext cx="4528110" cy="17722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664781" y="2806820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192.168.1.1     4444.5555.6666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55710" y="1704606"/>
            <a:ext cx="40644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Gateway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테이블에서 조회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13769" y="366154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ARP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</a:t>
            </a:r>
            <a:r>
              <a:rPr lang="ko-KR" altLang="en-US" sz="20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게이트웨이</a:t>
            </a:r>
            <a:r>
              <a:rPr lang="ko-KR" altLang="en-US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</p:spTree>
    <p:extLst>
      <p:ext uri="{BB962C8B-B14F-4D97-AF65-F5344CB8AC3E}">
        <p14:creationId xmlns:p14="http://schemas.microsoft.com/office/powerpoint/2010/main" val="16465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4357552" y="2764364"/>
            <a:ext cx="4638929" cy="2510244"/>
          </a:xfrm>
          <a:prstGeom prst="roundRect">
            <a:avLst>
              <a:gd name="adj" fmla="val 312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893" y="1330239"/>
            <a:ext cx="4190504" cy="2924376"/>
          </a:xfrm>
          <a:prstGeom prst="roundRect">
            <a:avLst>
              <a:gd name="adj" fmla="val 31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1241024" y="2915437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" y="1658560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9" y="3769522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39" y="2208596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7203" y="3843403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048" y="3340751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172.16.2.10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07116" y="3013154"/>
            <a:ext cx="2285874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31826" y="2726163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1267" y="3182082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1706" y="2424199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713174" y="2636116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3755317" y="2810345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3714099" y="2606661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339689" y="2379079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094187" y="2340678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252"/>
              </p:ext>
            </p:extLst>
          </p:nvPr>
        </p:nvGraphicFramePr>
        <p:xfrm>
          <a:off x="1623409" y="580976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602414" y="5550975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3665090" y="4650428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18662" y="4195569"/>
            <a:ext cx="162813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  <a:endParaRPr lang="en-US" altLang="ko-KR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3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55504" y="5528244"/>
            <a:ext cx="1311159" cy="6406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61782" y="1860871"/>
            <a:ext cx="470897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Gateway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조회하기 위해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Request/Reply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 </a:t>
            </a:r>
            <a:endParaRPr lang="ko-KR" altLang="en-US" sz="1200" dirty="0"/>
          </a:p>
        </p:txBody>
      </p:sp>
      <p:sp>
        <p:nvSpPr>
          <p:cNvPr id="11" name="자유형 10"/>
          <p:cNvSpPr/>
          <p:nvPr/>
        </p:nvSpPr>
        <p:spPr>
          <a:xfrm>
            <a:off x="4456446" y="3214202"/>
            <a:ext cx="2435629" cy="1005840"/>
          </a:xfrm>
          <a:custGeom>
            <a:avLst/>
            <a:gdLst>
              <a:gd name="connsiteX0" fmla="*/ 2435629 w 2435629"/>
              <a:gd name="connsiteY0" fmla="*/ 1005840 h 1005840"/>
              <a:gd name="connsiteX1" fmla="*/ 8313 w 2435629"/>
              <a:gd name="connsiteY1" fmla="*/ 997527 h 1005840"/>
              <a:gd name="connsiteX2" fmla="*/ 0 w 2435629"/>
              <a:gd name="connsiteY2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5629" h="1005840">
                <a:moveTo>
                  <a:pt x="2435629" y="1005840"/>
                </a:moveTo>
                <a:lnTo>
                  <a:pt x="8313" y="997527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39081" y="6395670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395302" y="2706454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1" y="1449577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716" y="352276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1712" y="4127322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2" y="184007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1078" y="3632363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326" y="3131768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61679" y="3019635"/>
            <a:ext cx="2236573" cy="457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42835" y="2706642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25545" y="2973099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87291" y="2206694"/>
            <a:ext cx="15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4183183" y="2417930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4219695" y="2611049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4178477" y="2407365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804067" y="2179783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558565" y="2141382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87209"/>
              </p:ext>
            </p:extLst>
          </p:nvPr>
        </p:nvGraphicFramePr>
        <p:xfrm>
          <a:off x="2108225" y="4942118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/>
                <a:gridCol w="1120588"/>
                <a:gridCol w="1030941"/>
                <a:gridCol w="995083"/>
                <a:gridCol w="564776"/>
                <a:gridCol w="385482"/>
                <a:gridCol w="159391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4444.5555.6666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108225" y="5207222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4268799" y="4015665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3171" y="518677"/>
            <a:ext cx="571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➍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Media Translation</a:t>
            </a:r>
            <a:r>
              <a:rPr lang="ko-KR" altLang="en-US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방법을 이용하여 데이터 전송 </a:t>
            </a:r>
            <a:endParaRPr lang="ko-KR" altLang="en-US" sz="2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08504" y="3111620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192.168.1.1     4444.5555.6666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1550" y="2286560"/>
            <a:ext cx="3939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</a:t>
            </a:r>
            <a:endParaRPr lang="ko-KR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3915"/>
            <a:ext cx="7559920" cy="675543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 </a:t>
            </a:r>
            <a:r>
              <a:rPr lang="en-US" altLang="ko-KR" sz="3200" dirty="0" smtClean="0"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  </a:t>
            </a:r>
            <a:r>
              <a:rPr lang="en-US" altLang="ko-KR" sz="3200" dirty="0"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ARP</a:t>
            </a:r>
            <a: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2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캐시 테이블</a:t>
            </a:r>
            <a: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(Cache Table) </a:t>
            </a:r>
            <a:b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</a:br>
            <a:endParaRPr lang="ko-KR" altLang="en-US" sz="3200" dirty="0"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4320" y="1419959"/>
            <a:ext cx="8289680" cy="14507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주소의 대응 관계를 저장한 테이블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테이블 확인 명령어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en-US" altLang="ko-KR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-a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16" y="2603934"/>
            <a:ext cx="6330690" cy="381703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66002" y="736999"/>
            <a:ext cx="0" cy="1943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499655" y="2434416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" y="1846604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750" y="3288501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954" y="2095862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5834" y="3362382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9996" y="2525448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8606" y="2180209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188207" y="6138231"/>
          <a:ext cx="708759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05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68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00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89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339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40762" y="5879446"/>
            <a:ext cx="693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47696" y="3763668"/>
            <a:ext cx="1521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192.168.1.10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1111.1111.1111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8043" y="4728463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838480"/>
              </p:ext>
            </p:extLst>
          </p:nvPr>
        </p:nvGraphicFramePr>
        <p:xfrm>
          <a:off x="2573481" y="5020802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3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1111.1111.1111</a:t>
                      </a:r>
                      <a:endParaRPr lang="ko-KR" altLang="en-US" sz="12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" name="오른쪽 화살표 37"/>
          <p:cNvSpPr/>
          <p:nvPr/>
        </p:nvSpPr>
        <p:spPr>
          <a:xfrm rot="10800000">
            <a:off x="2172563" y="5131940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059886" y="2206811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05298" y="3166883"/>
            <a:ext cx="178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  192.168.1.20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255.255.255.0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25" y="267618"/>
            <a:ext cx="1094561" cy="8805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623213" y="226042"/>
            <a:ext cx="178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  192.168.1.30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255.255.255.0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3333.3333.3333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</a:p>
          <a:p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337415" y="1082238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04940" y="780532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82945" y="4731880"/>
            <a:ext cx="4846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Protocol                ARP Header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3664" y="495006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송신지</a:t>
            </a:r>
            <a:endParaRPr lang="en-US" altLang="ko-KR" sz="1400" b="1" dirty="0" smtClean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수신지</a:t>
            </a:r>
            <a:endParaRPr lang="ko-KR" altLang="en-US" sz="1400" b="1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1767" y="367574"/>
            <a:ext cx="2144969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192.168.1.10 1111.1111.1111</a:t>
            </a:r>
            <a:endParaRPr lang="ko-KR" altLang="en-US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45037" y="72153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6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94103" y="3126078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" y="2538266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98" y="3980163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02" y="2787524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0282" y="4054044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73794" y="3217110"/>
            <a:ext cx="226428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192.168.1.20   2222.2222.2222</a:t>
            </a:r>
            <a:endParaRPr lang="ko-KR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88888" y="2897227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94102" y="5781775"/>
          <a:ext cx="7206862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8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4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72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6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18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614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222.2222.2222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948402" y="5530427"/>
            <a:ext cx="6593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9163" y="4383259"/>
            <a:ext cx="1483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MAC1111.1111.1111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66749"/>
              </p:ext>
            </p:extLst>
          </p:nvPr>
        </p:nvGraphicFramePr>
        <p:xfrm>
          <a:off x="810846" y="750777"/>
          <a:ext cx="576294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0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26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15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8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/192.168.1.20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</a:t>
                      </a:r>
                      <a:endParaRPr lang="ko-KR" altLang="en-US" sz="12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4254334" y="2898473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9746" y="3858545"/>
            <a:ext cx="178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  192.168.1.20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255.255.255.0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  <a:endParaRPr lang="en-US" altLang="ko-KR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8324" y="1773900"/>
            <a:ext cx="2166551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192.168.1.10   1111.1111.1111</a:t>
            </a:r>
            <a:endParaRPr lang="ko-KR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9388" y="1472194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025" y="452016"/>
            <a:ext cx="5578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Header            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Protocol   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6586497" y="885695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5322" y="686791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송신지</a:t>
            </a:r>
            <a:endParaRPr lang="en-US" altLang="ko-KR" sz="1400" b="1" dirty="0" smtClean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수신지</a:t>
            </a:r>
            <a:endParaRPr lang="ko-KR" altLang="en-US" sz="1400" b="1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67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145" y="656561"/>
            <a:ext cx="7886700" cy="918573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3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3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흐름 </a:t>
            </a:r>
            <a:endParaRPr lang="ko-KR" altLang="en-US" sz="3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1580" y="170695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내부망</a:t>
            </a:r>
            <a:r>
              <a:rPr lang="ko-KR" altLang="en-US" sz="2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트래픽</a:t>
            </a:r>
            <a:r>
              <a:rPr lang="ko-KR" altLang="en-US" sz="2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흐름</a:t>
            </a:r>
            <a:endParaRPr lang="en-US" altLang="ko-KR" sz="2400" b="1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외부망</a:t>
            </a:r>
            <a:r>
              <a:rPr lang="ko-KR" altLang="en-US" sz="22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200" b="1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트래픽</a:t>
            </a:r>
            <a:r>
              <a:rPr lang="ko-KR" altLang="en-US" sz="22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흐름 </a:t>
            </a:r>
            <a:endParaRPr lang="en-US" altLang="ko-KR" sz="2200" b="1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9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</a:t>
            </a:r>
            <a:r>
              <a:rPr lang="ko-KR" altLang="en-US" sz="54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5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449035" y="430441"/>
            <a:ext cx="8486417" cy="663574"/>
          </a:xfrm>
        </p:spPr>
        <p:txBody>
          <a:bodyPr anchor="t">
            <a:norm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SoHo(</a:t>
            </a:r>
            <a:r>
              <a:rPr lang="en-US" altLang="ko-KR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office/home office</a:t>
            </a:r>
            <a:r>
              <a:rPr lang="en-US" altLang="ko-KR" sz="3600" dirty="0">
                <a:solidFill>
                  <a:srgbClr val="3C4043"/>
                </a:solidFill>
              </a:rPr>
              <a:t>)</a:t>
            </a:r>
            <a:r>
              <a:rPr lang="ko-KR" altLang="en-US" sz="36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에서의 </a:t>
            </a:r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endParaRPr lang="ko-KR" altLang="en-US" sz="3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116" y="605432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유</a:t>
            </a:r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무선 공유기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1272" y="60508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모뎀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624" y="605080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❶ 컴퓨터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45" y="2431300"/>
            <a:ext cx="7600950" cy="3619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4551" y="1376404"/>
            <a:ext cx="2763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26193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공유기 기능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DHCP </a:t>
            </a: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NAT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9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1" y="444153"/>
            <a:ext cx="7886700" cy="66357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r>
              <a:rPr lang="ko-KR" altLang="en-US" sz="36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기능 </a:t>
            </a:r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3600" b="1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1" y="142803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주소 변환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46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Network Address Translation)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또는 수신지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address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다른 주소로 변환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Source NAT(SNAT)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Destination NAT(DNAT)</a:t>
            </a:r>
            <a:endParaRPr lang="ko-KR" altLang="en-US" sz="1846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57948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0089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3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53409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25550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5364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57948" y="5412048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153409" y="5381375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1419078" y="4441637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94353" y="4386126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33547" y="4593347"/>
            <a:ext cx="10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1664" y="4623340"/>
            <a:ext cx="11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68402" y="3501970"/>
            <a:ext cx="4303340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39743" y="254063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9" y="222815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61895" y="344148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03124" y="350197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63069" y="344148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376054" y="74727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29101" y="236380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7522" y="328477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12433" y="462791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488929" y="461840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13298" y="460749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49021" y="453683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68402" y="527243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670486" y="5222956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075205" y="4947483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1267" y="282598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4452" y="403470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7915" y="3522140"/>
            <a:ext cx="4400306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66222" y="256080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8" y="224832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88374" y="346165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29603" y="352214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89549" y="346165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402533" y="76744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55580" y="238397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000" y="330494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38911" y="464808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515407" y="463857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39777" y="462766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75500" y="455700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5308632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321699" y="530852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119491" y="5065431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159" y="543914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53399" y="1409004"/>
          <a:ext cx="2909970" cy="1648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4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30.1.120.8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7132" y="1029045"/>
            <a:ext cx="1328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</a:t>
            </a:r>
            <a:r>
              <a:rPr lang="en-US" altLang="ko-KR" sz="16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테이블 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77938" y="3042435"/>
            <a:ext cx="78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/>
          </p:nvPr>
        </p:nvGraphicFramePr>
        <p:xfrm>
          <a:off x="3272386" y="458831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3698" y="4281525"/>
            <a:ext cx="2634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IP(A)    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93" name="표 192"/>
          <p:cNvGraphicFramePr>
            <a:graphicFrameLocks noGrp="1"/>
          </p:cNvGraphicFramePr>
          <p:nvPr>
            <p:extLst/>
          </p:nvPr>
        </p:nvGraphicFramePr>
        <p:xfrm>
          <a:off x="4329678" y="271110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30.1.120.8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4" name="TextBox 193"/>
          <p:cNvSpPr txBox="1"/>
          <p:nvPr/>
        </p:nvSpPr>
        <p:spPr>
          <a:xfrm>
            <a:off x="4533165" y="3055790"/>
            <a:ext cx="236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IP(B)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725" y="5489436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8" indent="-285748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공인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주소로 변환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/>
          <p:cNvCxnSpPr/>
          <p:nvPr/>
        </p:nvCxnSpPr>
        <p:spPr>
          <a:xfrm>
            <a:off x="252178" y="2420068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구름 5"/>
          <p:cNvSpPr/>
          <p:nvPr/>
        </p:nvSpPr>
        <p:spPr>
          <a:xfrm>
            <a:off x="4258034" y="2129855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172"/>
          <p:cNvGrpSpPr>
            <a:grpSpLocks/>
          </p:cNvGrpSpPr>
          <p:nvPr/>
        </p:nvGrpSpPr>
        <p:grpSpPr bwMode="auto">
          <a:xfrm>
            <a:off x="199954" y="2142812"/>
            <a:ext cx="672801" cy="644597"/>
            <a:chOff x="1460" y="1680"/>
            <a:chExt cx="971" cy="1058"/>
          </a:xfrm>
        </p:grpSpPr>
        <p:grpSp>
          <p:nvGrpSpPr>
            <p:cNvPr id="3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8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7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5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4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5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3492" y="1971495"/>
            <a:ext cx="594785" cy="952938"/>
          </a:xfrm>
          <a:prstGeom prst="rect">
            <a:avLst/>
          </a:prstGeom>
          <a:noFill/>
        </p:spPr>
      </p:pic>
      <p:grpSp>
        <p:nvGrpSpPr>
          <p:cNvPr id="98" name="그룹 97"/>
          <p:cNvGrpSpPr/>
          <p:nvPr/>
        </p:nvGrpSpPr>
        <p:grpSpPr>
          <a:xfrm>
            <a:off x="1474288" y="2272053"/>
            <a:ext cx="594318" cy="301505"/>
            <a:chOff x="1993293" y="2564030"/>
            <a:chExt cx="807572" cy="288942"/>
          </a:xfrm>
        </p:grpSpPr>
        <p:sp>
          <p:nvSpPr>
            <p:cNvPr id="10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277885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32227" y="2924433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22.22.22.22/24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Group 19"/>
          <p:cNvGrpSpPr>
            <a:grpSpLocks/>
          </p:cNvGrpSpPr>
          <p:nvPr/>
        </p:nvGrpSpPr>
        <p:grpSpPr bwMode="auto">
          <a:xfrm>
            <a:off x="2862355" y="2314452"/>
            <a:ext cx="720590" cy="276802"/>
            <a:chOff x="3682" y="2312"/>
            <a:chExt cx="786" cy="497"/>
          </a:xfrm>
        </p:grpSpPr>
        <p:sp>
          <p:nvSpPr>
            <p:cNvPr id="9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2" name="Group 19"/>
          <p:cNvGrpSpPr>
            <a:grpSpLocks/>
          </p:cNvGrpSpPr>
          <p:nvPr/>
        </p:nvGrpSpPr>
        <p:grpSpPr bwMode="auto">
          <a:xfrm>
            <a:off x="6199190" y="2287142"/>
            <a:ext cx="720590" cy="276802"/>
            <a:chOff x="3682" y="2312"/>
            <a:chExt cx="786" cy="497"/>
          </a:xfrm>
        </p:grpSpPr>
        <p:sp>
          <p:nvSpPr>
            <p:cNvPr id="103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087323" y="1824757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5558" y="1538363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1" name="표 200"/>
          <p:cNvGraphicFramePr>
            <a:graphicFrameLocks noGrp="1"/>
          </p:cNvGraphicFramePr>
          <p:nvPr>
            <p:extLst/>
          </p:nvPr>
        </p:nvGraphicFramePr>
        <p:xfrm>
          <a:off x="79329" y="3132685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2" name="TextBox 201"/>
          <p:cNvSpPr txBox="1"/>
          <p:nvPr/>
        </p:nvSpPr>
        <p:spPr>
          <a:xfrm>
            <a:off x="0" y="3370704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03" name="표 202"/>
          <p:cNvGraphicFramePr>
            <a:graphicFrameLocks noGrp="1"/>
          </p:cNvGraphicFramePr>
          <p:nvPr>
            <p:extLst/>
          </p:nvPr>
        </p:nvGraphicFramePr>
        <p:xfrm>
          <a:off x="2945603" y="182820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" name="TextBox 203"/>
          <p:cNvSpPr txBox="1"/>
          <p:nvPr/>
        </p:nvSpPr>
        <p:spPr>
          <a:xfrm>
            <a:off x="2896276" y="1563307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25" y="460755"/>
            <a:ext cx="197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186799" y="5088182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구름 95"/>
          <p:cNvSpPr/>
          <p:nvPr/>
        </p:nvSpPr>
        <p:spPr>
          <a:xfrm>
            <a:off x="3928907" y="4775548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172"/>
          <p:cNvGrpSpPr>
            <a:grpSpLocks/>
          </p:cNvGrpSpPr>
          <p:nvPr/>
        </p:nvGrpSpPr>
        <p:grpSpPr bwMode="auto">
          <a:xfrm>
            <a:off x="134575" y="4810926"/>
            <a:ext cx="672801" cy="644597"/>
            <a:chOff x="1460" y="1680"/>
            <a:chExt cx="971" cy="1058"/>
          </a:xfrm>
        </p:grpSpPr>
        <p:grpSp>
          <p:nvGrpSpPr>
            <p:cNvPr id="111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62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2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56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3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17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0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9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3518" y="4631376"/>
            <a:ext cx="594785" cy="952938"/>
          </a:xfrm>
          <a:prstGeom prst="rect">
            <a:avLst/>
          </a:prstGeom>
          <a:noFill/>
        </p:spPr>
      </p:pic>
      <p:grpSp>
        <p:nvGrpSpPr>
          <p:cNvPr id="170" name="그룹 169"/>
          <p:cNvGrpSpPr/>
          <p:nvPr/>
        </p:nvGrpSpPr>
        <p:grpSpPr>
          <a:xfrm>
            <a:off x="1408909" y="4940167"/>
            <a:ext cx="594318" cy="301505"/>
            <a:chOff x="1993293" y="2564030"/>
            <a:chExt cx="807572" cy="288942"/>
          </a:xfrm>
        </p:grpSpPr>
        <p:sp>
          <p:nvSpPr>
            <p:cNvPr id="17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-65379" y="544696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000167" y="5582893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" name="Group 19"/>
          <p:cNvGrpSpPr>
            <a:grpSpLocks/>
          </p:cNvGrpSpPr>
          <p:nvPr/>
        </p:nvGrpSpPr>
        <p:grpSpPr bwMode="auto">
          <a:xfrm>
            <a:off x="2673188" y="4982566"/>
            <a:ext cx="720590" cy="276802"/>
            <a:chOff x="3682" y="2312"/>
            <a:chExt cx="786" cy="497"/>
          </a:xfrm>
        </p:grpSpPr>
        <p:sp>
          <p:nvSpPr>
            <p:cNvPr id="176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1" name="Group 19"/>
          <p:cNvGrpSpPr>
            <a:grpSpLocks/>
          </p:cNvGrpSpPr>
          <p:nvPr/>
        </p:nvGrpSpPr>
        <p:grpSpPr bwMode="auto">
          <a:xfrm>
            <a:off x="5963526" y="4955255"/>
            <a:ext cx="720590" cy="276802"/>
            <a:chOff x="3682" y="2312"/>
            <a:chExt cx="786" cy="497"/>
          </a:xfrm>
        </p:grpSpPr>
        <p:sp>
          <p:nvSpPr>
            <p:cNvPr id="182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200739" y="4939510"/>
            <a:ext cx="594318" cy="301505"/>
            <a:chOff x="1993293" y="2564030"/>
            <a:chExt cx="807572" cy="288942"/>
          </a:xfrm>
        </p:grpSpPr>
        <p:sp>
          <p:nvSpPr>
            <p:cNvPr id="188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2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203" name="직선 화살표 연결선 202"/>
          <p:cNvCxnSpPr/>
          <p:nvPr/>
        </p:nvCxnSpPr>
        <p:spPr>
          <a:xfrm>
            <a:off x="252178" y="1158073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구름 203"/>
          <p:cNvSpPr/>
          <p:nvPr/>
        </p:nvSpPr>
        <p:spPr>
          <a:xfrm>
            <a:off x="3994286" y="845439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" name="Group 172"/>
          <p:cNvGrpSpPr>
            <a:grpSpLocks/>
          </p:cNvGrpSpPr>
          <p:nvPr/>
        </p:nvGrpSpPr>
        <p:grpSpPr bwMode="auto">
          <a:xfrm>
            <a:off x="199954" y="880817"/>
            <a:ext cx="672801" cy="644597"/>
            <a:chOff x="1460" y="1680"/>
            <a:chExt cx="971" cy="1058"/>
          </a:xfrm>
        </p:grpSpPr>
        <p:grpSp>
          <p:nvGrpSpPr>
            <p:cNvPr id="20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25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24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22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1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22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6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8897" y="701267"/>
            <a:ext cx="594785" cy="952938"/>
          </a:xfrm>
          <a:prstGeom prst="rect">
            <a:avLst/>
          </a:prstGeom>
          <a:noFill/>
        </p:spPr>
      </p:pic>
      <p:grpSp>
        <p:nvGrpSpPr>
          <p:cNvPr id="263" name="그룹 262"/>
          <p:cNvGrpSpPr/>
          <p:nvPr/>
        </p:nvGrpSpPr>
        <p:grpSpPr>
          <a:xfrm>
            <a:off x="1474288" y="1010058"/>
            <a:ext cx="594318" cy="301505"/>
            <a:chOff x="1993293" y="2564030"/>
            <a:chExt cx="807572" cy="288942"/>
          </a:xfrm>
        </p:grpSpPr>
        <p:sp>
          <p:nvSpPr>
            <p:cNvPr id="26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" name="TextBox 265"/>
          <p:cNvSpPr txBox="1"/>
          <p:nvPr/>
        </p:nvSpPr>
        <p:spPr>
          <a:xfrm>
            <a:off x="0" y="151685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8065546" y="170643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roup 19"/>
          <p:cNvGrpSpPr>
            <a:grpSpLocks/>
          </p:cNvGrpSpPr>
          <p:nvPr/>
        </p:nvGrpSpPr>
        <p:grpSpPr bwMode="auto">
          <a:xfrm>
            <a:off x="2738567" y="1052457"/>
            <a:ext cx="720590" cy="276802"/>
            <a:chOff x="3682" y="2312"/>
            <a:chExt cx="786" cy="497"/>
          </a:xfrm>
        </p:grpSpPr>
        <p:sp>
          <p:nvSpPr>
            <p:cNvPr id="269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0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1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4" name="Group 19"/>
          <p:cNvGrpSpPr>
            <a:grpSpLocks/>
          </p:cNvGrpSpPr>
          <p:nvPr/>
        </p:nvGrpSpPr>
        <p:grpSpPr bwMode="auto">
          <a:xfrm>
            <a:off x="6028905" y="1025146"/>
            <a:ext cx="720590" cy="276802"/>
            <a:chOff x="3682" y="2312"/>
            <a:chExt cx="786" cy="497"/>
          </a:xfrm>
        </p:grpSpPr>
        <p:sp>
          <p:nvSpPr>
            <p:cNvPr id="27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0" name="그룹 279"/>
          <p:cNvGrpSpPr/>
          <p:nvPr/>
        </p:nvGrpSpPr>
        <p:grpSpPr>
          <a:xfrm>
            <a:off x="7266118" y="1009401"/>
            <a:ext cx="594318" cy="301505"/>
            <a:chOff x="1993293" y="2564030"/>
            <a:chExt cx="807572" cy="288942"/>
          </a:xfrm>
        </p:grpSpPr>
        <p:sp>
          <p:nvSpPr>
            <p:cNvPr id="28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6599922" y="630091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028157" y="343697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252178" y="4940830"/>
            <a:ext cx="8424612" cy="147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구름 85"/>
          <p:cNvSpPr/>
          <p:nvPr/>
        </p:nvSpPr>
        <p:spPr>
          <a:xfrm>
            <a:off x="4051369" y="4642384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Group 172"/>
          <p:cNvGrpSpPr>
            <a:grpSpLocks/>
          </p:cNvGrpSpPr>
          <p:nvPr/>
        </p:nvGrpSpPr>
        <p:grpSpPr bwMode="auto">
          <a:xfrm>
            <a:off x="199954" y="4663574"/>
            <a:ext cx="672801" cy="644597"/>
            <a:chOff x="1460" y="1680"/>
            <a:chExt cx="971" cy="1058"/>
          </a:xfrm>
        </p:grpSpPr>
        <p:grpSp>
          <p:nvGrpSpPr>
            <p:cNvPr id="8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31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0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1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92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05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2965" y="4512449"/>
            <a:ext cx="478201" cy="766152"/>
          </a:xfrm>
          <a:prstGeom prst="rect">
            <a:avLst/>
          </a:prstGeom>
          <a:noFill/>
        </p:spPr>
      </p:pic>
      <p:grpSp>
        <p:nvGrpSpPr>
          <p:cNvPr id="145" name="그룹 144"/>
          <p:cNvGrpSpPr/>
          <p:nvPr/>
        </p:nvGrpSpPr>
        <p:grpSpPr>
          <a:xfrm>
            <a:off x="1349438" y="4785151"/>
            <a:ext cx="594318" cy="301505"/>
            <a:chOff x="1993293" y="2564030"/>
            <a:chExt cx="807572" cy="288942"/>
          </a:xfrm>
        </p:grpSpPr>
        <p:sp>
          <p:nvSpPr>
            <p:cNvPr id="146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0" y="5299613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166074" y="520761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Group 19"/>
          <p:cNvGrpSpPr>
            <a:grpSpLocks/>
          </p:cNvGrpSpPr>
          <p:nvPr/>
        </p:nvGrpSpPr>
        <p:grpSpPr bwMode="auto">
          <a:xfrm>
            <a:off x="2569674" y="4815830"/>
            <a:ext cx="720590" cy="276802"/>
            <a:chOff x="3682" y="2312"/>
            <a:chExt cx="786" cy="497"/>
          </a:xfrm>
        </p:grpSpPr>
        <p:sp>
          <p:nvSpPr>
            <p:cNvPr id="15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6" name="Group 19"/>
          <p:cNvGrpSpPr>
            <a:grpSpLocks/>
          </p:cNvGrpSpPr>
          <p:nvPr/>
        </p:nvGrpSpPr>
        <p:grpSpPr bwMode="auto">
          <a:xfrm>
            <a:off x="5989327" y="4807466"/>
            <a:ext cx="720590" cy="276802"/>
            <a:chOff x="3682" y="2312"/>
            <a:chExt cx="786" cy="497"/>
          </a:xfrm>
        </p:grpSpPr>
        <p:sp>
          <p:nvSpPr>
            <p:cNvPr id="15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7266118" y="4792158"/>
            <a:ext cx="594318" cy="301505"/>
            <a:chOff x="1993293" y="2564030"/>
            <a:chExt cx="807572" cy="288942"/>
          </a:xfrm>
        </p:grpSpPr>
        <p:sp>
          <p:nvSpPr>
            <p:cNvPr id="163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6717254" y="4473572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145489" y="4187178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153780" y="4374751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582015" y="4088357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45091"/>
              </p:ext>
            </p:extLst>
          </p:nvPr>
        </p:nvGraphicFramePr>
        <p:xfrm>
          <a:off x="1746330" y="5466243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0" name="TextBox 169"/>
          <p:cNvSpPr txBox="1"/>
          <p:nvPr/>
        </p:nvSpPr>
        <p:spPr>
          <a:xfrm>
            <a:off x="1702038" y="5730546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95683"/>
              </p:ext>
            </p:extLst>
          </p:nvPr>
        </p:nvGraphicFramePr>
        <p:xfrm>
          <a:off x="6396437" y="5486472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2" name="TextBox 171"/>
          <p:cNvSpPr txBox="1"/>
          <p:nvPr/>
        </p:nvSpPr>
        <p:spPr>
          <a:xfrm>
            <a:off x="6353046" y="5730546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2178" y="2920133"/>
            <a:ext cx="262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433346" y="358665"/>
            <a:ext cx="96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934"/>
            <a:ext cx="9144000" cy="28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8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000"/>
            <a:ext cx="9200405" cy="29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228475" y="3757348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구름 110"/>
          <p:cNvSpPr/>
          <p:nvPr/>
        </p:nvSpPr>
        <p:spPr>
          <a:xfrm>
            <a:off x="4027666" y="3458902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Group 172"/>
          <p:cNvGrpSpPr>
            <a:grpSpLocks/>
          </p:cNvGrpSpPr>
          <p:nvPr/>
        </p:nvGrpSpPr>
        <p:grpSpPr bwMode="auto">
          <a:xfrm>
            <a:off x="176251" y="3480092"/>
            <a:ext cx="672801" cy="644597"/>
            <a:chOff x="1460" y="1680"/>
            <a:chExt cx="971" cy="1058"/>
          </a:xfrm>
        </p:grpSpPr>
        <p:grpSp>
          <p:nvGrpSpPr>
            <p:cNvPr id="11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71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65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41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5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26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9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7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8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7060" y="3318434"/>
            <a:ext cx="465665" cy="746068"/>
          </a:xfrm>
          <a:prstGeom prst="rect">
            <a:avLst/>
          </a:prstGeom>
          <a:noFill/>
        </p:spPr>
      </p:pic>
      <p:grpSp>
        <p:nvGrpSpPr>
          <p:cNvPr id="179" name="그룹 178"/>
          <p:cNvGrpSpPr/>
          <p:nvPr/>
        </p:nvGrpSpPr>
        <p:grpSpPr>
          <a:xfrm>
            <a:off x="1325735" y="3601669"/>
            <a:ext cx="594318" cy="301505"/>
            <a:chOff x="1993293" y="2564030"/>
            <a:chExt cx="807572" cy="288942"/>
          </a:xfrm>
        </p:grpSpPr>
        <p:sp>
          <p:nvSpPr>
            <p:cNvPr id="180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-23703" y="411613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109438" y="4066171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192.168.2.20:443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9"/>
          <p:cNvGrpSpPr>
            <a:grpSpLocks/>
          </p:cNvGrpSpPr>
          <p:nvPr/>
        </p:nvGrpSpPr>
        <p:grpSpPr bwMode="auto">
          <a:xfrm>
            <a:off x="2545971" y="3632348"/>
            <a:ext cx="720590" cy="276802"/>
            <a:chOff x="3682" y="2312"/>
            <a:chExt cx="786" cy="497"/>
          </a:xfrm>
        </p:grpSpPr>
        <p:sp>
          <p:nvSpPr>
            <p:cNvPr id="18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0" name="Group 19"/>
          <p:cNvGrpSpPr>
            <a:grpSpLocks/>
          </p:cNvGrpSpPr>
          <p:nvPr/>
        </p:nvGrpSpPr>
        <p:grpSpPr bwMode="auto">
          <a:xfrm>
            <a:off x="5965624" y="3623984"/>
            <a:ext cx="720590" cy="276802"/>
            <a:chOff x="3682" y="2312"/>
            <a:chExt cx="786" cy="497"/>
          </a:xfrm>
        </p:grpSpPr>
        <p:sp>
          <p:nvSpPr>
            <p:cNvPr id="19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7242415" y="3608676"/>
            <a:ext cx="594318" cy="301505"/>
            <a:chOff x="1993293" y="2564030"/>
            <a:chExt cx="807572" cy="288942"/>
          </a:xfrm>
        </p:grpSpPr>
        <p:sp>
          <p:nvSpPr>
            <p:cNvPr id="199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6693551" y="3290090"/>
            <a:ext cx="151035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 → 192.168.2.20 : 443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654495" y="3013409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Table(Port Mapping)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30077" y="3191269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558312" y="2904875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/>
          </p:nvPr>
        </p:nvGraphicFramePr>
        <p:xfrm>
          <a:off x="1707513" y="428738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0" name="TextBox 209"/>
          <p:cNvSpPr txBox="1"/>
          <p:nvPr/>
        </p:nvSpPr>
        <p:spPr>
          <a:xfrm>
            <a:off x="1623372" y="4590934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11" name="표 210"/>
          <p:cNvGraphicFramePr>
            <a:graphicFrameLocks noGrp="1"/>
          </p:cNvGraphicFramePr>
          <p:nvPr>
            <p:extLst/>
          </p:nvPr>
        </p:nvGraphicFramePr>
        <p:xfrm>
          <a:off x="6368745" y="4332291"/>
          <a:ext cx="2748169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06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74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2" name="TextBox 211"/>
          <p:cNvSpPr txBox="1"/>
          <p:nvPr/>
        </p:nvSpPr>
        <p:spPr>
          <a:xfrm>
            <a:off x="6344332" y="4603826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5093" y="247787"/>
            <a:ext cx="5647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Port Mapping (</a:t>
            </a:r>
            <a:r>
              <a:rPr lang="en-US" altLang="ko-KR" sz="28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Forwarding)</a:t>
            </a:r>
            <a:endParaRPr lang="en-US" altLang="ko-KR" sz="28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60" y="1423770"/>
            <a:ext cx="6268482" cy="1404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75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1945" y="318759"/>
            <a:ext cx="7886700" cy="701675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2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흐름</a:t>
            </a:r>
            <a:r>
              <a:rPr lang="en-US" altLang="ko-KR" sz="2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2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09613" y="1020434"/>
            <a:ext cx="8434387" cy="554355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</a:t>
            </a:r>
            <a:r>
              <a:rPr lang="ko-KR" altLang="en-US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  <a:endParaRPr lang="en-US" altLang="ko-KR" sz="1800" u="sng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8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(\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8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이용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송신자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마스크를 이용하여 수신지가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800" u="sng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존재하는지 확인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800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</a:t>
            </a:r>
            <a:endParaRPr lang="en-US" altLang="ko-KR" sz="1800" u="sng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수신지로 트래픽 전송 </a:t>
            </a:r>
            <a:endParaRPr lang="ko-KR" altLang="en-US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6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8065" y="641241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7" y="2783073"/>
            <a:ext cx="1015851" cy="1200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4466" y="4884588"/>
            <a:ext cx="922654" cy="1090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08" y="1798854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192.168.1.10:80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08" y="399741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192.168.1.20:21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320" y="6029153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RDP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192.168.1.30:3389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757158" y="1124332"/>
            <a:ext cx="2945218" cy="19910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007614" y="3264809"/>
            <a:ext cx="6573400" cy="192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25260" y="3342147"/>
            <a:ext cx="2977116" cy="23569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12" y="2414820"/>
            <a:ext cx="1556340" cy="120230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20663"/>
              </p:ext>
            </p:extLst>
          </p:nvPr>
        </p:nvGraphicFramePr>
        <p:xfrm>
          <a:off x="2056645" y="4235702"/>
          <a:ext cx="3615154" cy="1521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577"/>
                <a:gridCol w="1807577"/>
              </a:tblGrid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외부주소</a:t>
                      </a:r>
                      <a:endParaRPr lang="ko-KR" altLang="en-US" sz="16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내부주소</a:t>
                      </a:r>
                      <a:endParaRPr lang="ko-KR" altLang="en-US" sz="16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192.168.1.10:80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200.1.1.10:21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192.168.1.20:21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200.1.1.10:3389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192.168.1.30:3389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8" y="587389"/>
            <a:ext cx="1041990" cy="1231292"/>
          </a:xfrm>
          <a:prstGeom prst="rect">
            <a:avLst/>
          </a:prstGeom>
        </p:spPr>
      </p:pic>
      <p:grpSp>
        <p:nvGrpSpPr>
          <p:cNvPr id="23" name="Group 172"/>
          <p:cNvGrpSpPr>
            <a:grpSpLocks/>
          </p:cNvGrpSpPr>
          <p:nvPr/>
        </p:nvGrpSpPr>
        <p:grpSpPr bwMode="auto">
          <a:xfrm>
            <a:off x="320136" y="2837238"/>
            <a:ext cx="918903" cy="911858"/>
            <a:chOff x="1460" y="1680"/>
            <a:chExt cx="971" cy="1058"/>
          </a:xfrm>
        </p:grpSpPr>
        <p:grpSp>
          <p:nvGrpSpPr>
            <p:cNvPr id="24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73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67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43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8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41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134136" y="22655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http://200:1.1.10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72099" y="3843935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&lt;&lt;Port Fording Table&gt;&gt;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58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8065" y="641241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7" y="2783073"/>
            <a:ext cx="1015851" cy="1200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4466" y="4884588"/>
            <a:ext cx="922654" cy="1090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08" y="17988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192.168.1.10:4000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08" y="399741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192.168.1.20:4001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320" y="602915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192.168.1.30:4002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757158" y="1124332"/>
            <a:ext cx="2945218" cy="19910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007614" y="3264809"/>
            <a:ext cx="6573400" cy="192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25260" y="3342147"/>
            <a:ext cx="2977116" cy="23569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12" y="2414820"/>
            <a:ext cx="1556340" cy="120230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854"/>
              </p:ext>
            </p:extLst>
          </p:nvPr>
        </p:nvGraphicFramePr>
        <p:xfrm>
          <a:off x="2056645" y="4235702"/>
          <a:ext cx="3615154" cy="1521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577"/>
                <a:gridCol w="1807577"/>
              </a:tblGrid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외부주소</a:t>
                      </a:r>
                      <a:endParaRPr lang="ko-KR" altLang="en-US" sz="16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내부주소</a:t>
                      </a:r>
                      <a:endParaRPr lang="ko-KR" altLang="en-US" sz="16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192.168.1.10:4000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200.1.1.10:4001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192.168.1.20:4001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200.1.1.10:4002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192.168.1.30:4002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8" y="587389"/>
            <a:ext cx="1041990" cy="1231292"/>
          </a:xfrm>
          <a:prstGeom prst="rect">
            <a:avLst/>
          </a:prstGeom>
        </p:spPr>
      </p:pic>
      <p:grpSp>
        <p:nvGrpSpPr>
          <p:cNvPr id="23" name="Group 172"/>
          <p:cNvGrpSpPr>
            <a:grpSpLocks/>
          </p:cNvGrpSpPr>
          <p:nvPr/>
        </p:nvGrpSpPr>
        <p:grpSpPr bwMode="auto">
          <a:xfrm>
            <a:off x="320136" y="2837238"/>
            <a:ext cx="918903" cy="911858"/>
            <a:chOff x="1460" y="1680"/>
            <a:chExt cx="971" cy="1058"/>
          </a:xfrm>
        </p:grpSpPr>
        <p:grpSp>
          <p:nvGrpSpPr>
            <p:cNvPr id="24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73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67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43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8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41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242155" y="231836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200:1.1.10:4000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72099" y="3843935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&lt;&lt;Port Fording Table&gt;&gt;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27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네트워크 장비</a:t>
            </a:r>
            <a:r>
              <a:rPr lang="ko-KR" altLang="en-US" sz="40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40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4"/>
          <p:cNvSpPr>
            <a:spLocks/>
          </p:cNvSpPr>
          <p:nvPr/>
        </p:nvSpPr>
        <p:spPr bwMode="auto">
          <a:xfrm flipV="1">
            <a:off x="3299363" y="3527104"/>
            <a:ext cx="2001730" cy="21549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>
              <a:defRPr/>
            </a:pPr>
            <a:endParaRPr lang="ko-KR" altLang="en-US" sz="1477" ker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5" name="직선 연결선 84"/>
          <p:cNvCxnSpPr/>
          <p:nvPr/>
        </p:nvCxnSpPr>
        <p:spPr bwMode="auto">
          <a:xfrm>
            <a:off x="5833227" y="3860424"/>
            <a:ext cx="2394564" cy="1751607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직선 연결선 2"/>
          <p:cNvCxnSpPr>
            <a:stCxn id="37" idx="1"/>
            <a:endCxn id="66" idx="2"/>
          </p:cNvCxnSpPr>
          <p:nvPr/>
        </p:nvCxnSpPr>
        <p:spPr bwMode="auto">
          <a:xfrm>
            <a:off x="711834" y="1752611"/>
            <a:ext cx="1799630" cy="1633784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450928" y="1301995"/>
            <a:ext cx="598220" cy="676800"/>
            <a:chOff x="809159" y="4814047"/>
            <a:chExt cx="688975" cy="748387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254537"/>
              <a:ext cx="212756" cy="307897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44705"/>
              <a:ext cx="212756" cy="30789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783" y="5123958"/>
            <a:ext cx="911038" cy="117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511464" y="3285700"/>
            <a:ext cx="771350" cy="405954"/>
            <a:chOff x="4191412" y="2433205"/>
            <a:chExt cx="1165169" cy="535478"/>
          </a:xfrm>
        </p:grpSpPr>
        <p:sp>
          <p:nvSpPr>
            <p:cNvPr id="64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303159" y="3541213"/>
            <a:ext cx="771350" cy="405954"/>
            <a:chOff x="4191412" y="2433205"/>
            <a:chExt cx="1165169" cy="535478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34482" y="2299029"/>
            <a:ext cx="1083478" cy="436098"/>
            <a:chOff x="2610322" y="5109168"/>
            <a:chExt cx="1495425" cy="742950"/>
          </a:xfrm>
        </p:grpSpPr>
        <p:sp>
          <p:nvSpPr>
            <p:cNvPr id="77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HUB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466364" y="4459269"/>
            <a:ext cx="1083478" cy="436098"/>
            <a:chOff x="2610322" y="5109168"/>
            <a:chExt cx="1495425" cy="742950"/>
          </a:xfrm>
        </p:grpSpPr>
        <p:sp>
          <p:nvSpPr>
            <p:cNvPr id="81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8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그룹 237"/>
          <p:cNvGrpSpPr/>
          <p:nvPr/>
        </p:nvGrpSpPr>
        <p:grpSpPr>
          <a:xfrm>
            <a:off x="3936080" y="1501753"/>
            <a:ext cx="3190389" cy="804379"/>
            <a:chOff x="666427" y="2820692"/>
            <a:chExt cx="2913681" cy="619932"/>
          </a:xfrm>
        </p:grpSpPr>
        <p:sp>
          <p:nvSpPr>
            <p:cNvPr id="459" name="직사각형 458"/>
            <p:cNvSpPr/>
            <p:nvPr/>
          </p:nvSpPr>
          <p:spPr bwMode="auto">
            <a:xfrm>
              <a:off x="666427" y="2820692"/>
              <a:ext cx="2913681" cy="619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0" name="직사각형 459"/>
            <p:cNvSpPr/>
            <p:nvPr/>
          </p:nvSpPr>
          <p:spPr bwMode="auto">
            <a:xfrm>
              <a:off x="85240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1" name="직사각형 460"/>
            <p:cNvSpPr/>
            <p:nvPr/>
          </p:nvSpPr>
          <p:spPr bwMode="auto">
            <a:xfrm>
              <a:off x="158082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2" name="직사각형 461"/>
            <p:cNvSpPr/>
            <p:nvPr/>
          </p:nvSpPr>
          <p:spPr bwMode="auto">
            <a:xfrm>
              <a:off x="230924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3" name="직사각형 462"/>
            <p:cNvSpPr/>
            <p:nvPr/>
          </p:nvSpPr>
          <p:spPr bwMode="auto">
            <a:xfrm>
              <a:off x="3084162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67353" y="3392124"/>
            <a:ext cx="666274" cy="803198"/>
            <a:chOff x="809159" y="4814047"/>
            <a:chExt cx="688975" cy="760924"/>
          </a:xfrm>
        </p:grpSpPr>
        <p:sp>
          <p:nvSpPr>
            <p:cNvPr id="407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8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1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2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3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4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5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6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7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8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9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2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3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4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5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6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7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8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9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1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2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3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4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5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6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7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8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9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1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2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3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44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457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8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45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6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7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8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9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0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1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2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3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4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5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6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4791650" y="3399119"/>
            <a:ext cx="666274" cy="803198"/>
            <a:chOff x="809159" y="4814047"/>
            <a:chExt cx="688975" cy="760924"/>
          </a:xfrm>
        </p:grpSpPr>
        <p:sp>
          <p:nvSpPr>
            <p:cNvPr id="35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2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3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40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9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696709" y="3375464"/>
            <a:ext cx="666274" cy="803198"/>
            <a:chOff x="809159" y="4814047"/>
            <a:chExt cx="688975" cy="760924"/>
          </a:xfrm>
        </p:grpSpPr>
        <p:sp>
          <p:nvSpPr>
            <p:cNvPr id="303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4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5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6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8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9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0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1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2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3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4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5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6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7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8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9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0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1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2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3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4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5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6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8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9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0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1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2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3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4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5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6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7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9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0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353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4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41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2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3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4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6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7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8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9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0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1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2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6609692" y="3434634"/>
            <a:ext cx="666274" cy="803198"/>
            <a:chOff x="809159" y="4814047"/>
            <a:chExt cx="688975" cy="760924"/>
          </a:xfrm>
        </p:grpSpPr>
        <p:sp>
          <p:nvSpPr>
            <p:cNvPr id="251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2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3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4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5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6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7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8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9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0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1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2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3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4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5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6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7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8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9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0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1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4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5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6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8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0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1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2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3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4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5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7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88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301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2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89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0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1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2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3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4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5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6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7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8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9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0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47" name="직선 연결선 246"/>
          <p:cNvCxnSpPr/>
          <p:nvPr/>
        </p:nvCxnSpPr>
        <p:spPr bwMode="auto">
          <a:xfrm flipH="1">
            <a:off x="4251302" y="2085886"/>
            <a:ext cx="106538" cy="138771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직선 연결선 247"/>
          <p:cNvCxnSpPr>
            <a:endCxn id="405" idx="2"/>
          </p:cNvCxnSpPr>
          <p:nvPr/>
        </p:nvCxnSpPr>
        <p:spPr bwMode="auto">
          <a:xfrm>
            <a:off x="5052433" y="2055549"/>
            <a:ext cx="52163" cy="138607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직선 연결선 248"/>
          <p:cNvCxnSpPr>
            <a:endCxn id="353" idx="2"/>
          </p:cNvCxnSpPr>
          <p:nvPr/>
        </p:nvCxnSpPr>
        <p:spPr bwMode="auto">
          <a:xfrm>
            <a:off x="5938319" y="2051074"/>
            <a:ext cx="71336" cy="136689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직선 연결선 249"/>
          <p:cNvCxnSpPr/>
          <p:nvPr/>
        </p:nvCxnSpPr>
        <p:spPr bwMode="auto">
          <a:xfrm>
            <a:off x="6811341" y="2059110"/>
            <a:ext cx="111297" cy="1410946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1" name="직선 화살표 연결선 470"/>
          <p:cNvCxnSpPr/>
          <p:nvPr/>
        </p:nvCxnSpPr>
        <p:spPr bwMode="auto">
          <a:xfrm flipV="1">
            <a:off x="4087635" y="2080752"/>
            <a:ext cx="59762" cy="128914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2" name="직선 화살표 연결선 471"/>
          <p:cNvCxnSpPr/>
          <p:nvPr/>
        </p:nvCxnSpPr>
        <p:spPr bwMode="auto">
          <a:xfrm>
            <a:off x="5788825" y="2124205"/>
            <a:ext cx="113365" cy="127352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3" name="직선 화살표 연결선 472"/>
          <p:cNvCxnSpPr/>
          <p:nvPr/>
        </p:nvCxnSpPr>
        <p:spPr bwMode="auto">
          <a:xfrm>
            <a:off x="6696712" y="2151368"/>
            <a:ext cx="113365" cy="127352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4" name="직선 화살표 연결선 473"/>
          <p:cNvCxnSpPr/>
          <p:nvPr/>
        </p:nvCxnSpPr>
        <p:spPr bwMode="auto">
          <a:xfrm>
            <a:off x="4940960" y="2169917"/>
            <a:ext cx="81415" cy="124396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83" name="TextBox 482"/>
          <p:cNvSpPr txBox="1"/>
          <p:nvPr/>
        </p:nvSpPr>
        <p:spPr>
          <a:xfrm>
            <a:off x="4178088" y="1425699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4906463" y="1405871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5712686" y="1447242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6556120" y="1416467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0" name="표 4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4753"/>
              </p:ext>
            </p:extLst>
          </p:nvPr>
        </p:nvGraphicFramePr>
        <p:xfrm>
          <a:off x="5554399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5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9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3" name="표 4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9939"/>
              </p:ext>
            </p:extLst>
          </p:nvPr>
        </p:nvGraphicFramePr>
        <p:xfrm>
          <a:off x="2790618" y="4629606"/>
          <a:ext cx="2763781" cy="348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3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8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192.168.4.10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AC92-EAE1-4E34-95A8-13C242A10183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464" name="표 4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65303"/>
              </p:ext>
            </p:extLst>
          </p:nvPr>
        </p:nvGraphicFramePr>
        <p:xfrm>
          <a:off x="1490884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5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9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5" name="표 4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13567"/>
              </p:ext>
            </p:extLst>
          </p:nvPr>
        </p:nvGraphicFramePr>
        <p:xfrm>
          <a:off x="183079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0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1099457" y="631458"/>
            <a:ext cx="6494544" cy="6055587"/>
            <a:chOff x="1099457" y="631458"/>
            <a:chExt cx="6494544" cy="6055587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5948625" y="2743200"/>
              <a:ext cx="1099394" cy="112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948625" y="4489865"/>
              <a:ext cx="1099394" cy="11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 52"/>
            <p:cNvSpPr/>
            <p:nvPr/>
          </p:nvSpPr>
          <p:spPr>
            <a:xfrm>
              <a:off x="5948625" y="1214927"/>
              <a:ext cx="1354666" cy="4854222"/>
            </a:xfrm>
            <a:custGeom>
              <a:avLst/>
              <a:gdLst>
                <a:gd name="connsiteX0" fmla="*/ 688622 w 1354666"/>
                <a:gd name="connsiteY0" fmla="*/ 0 h 4854222"/>
                <a:gd name="connsiteX1" fmla="*/ 0 w 1354666"/>
                <a:gd name="connsiteY1" fmla="*/ 0 h 4854222"/>
                <a:gd name="connsiteX2" fmla="*/ 22577 w 1354666"/>
                <a:gd name="connsiteY2" fmla="*/ 4831645 h 4854222"/>
                <a:gd name="connsiteX3" fmla="*/ 982133 w 1354666"/>
                <a:gd name="connsiteY3" fmla="*/ 4831645 h 4854222"/>
                <a:gd name="connsiteX4" fmla="*/ 982133 w 1354666"/>
                <a:gd name="connsiteY4" fmla="*/ 4831645 h 4854222"/>
                <a:gd name="connsiteX5" fmla="*/ 1354666 w 1354666"/>
                <a:gd name="connsiteY5" fmla="*/ 4854222 h 485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666" h="4854222">
                  <a:moveTo>
                    <a:pt x="688622" y="0"/>
                  </a:moveTo>
                  <a:lnTo>
                    <a:pt x="0" y="0"/>
                  </a:lnTo>
                  <a:lnTo>
                    <a:pt x="22577" y="4831645"/>
                  </a:lnTo>
                  <a:lnTo>
                    <a:pt x="982133" y="4831645"/>
                  </a:lnTo>
                  <a:lnTo>
                    <a:pt x="982133" y="4831645"/>
                  </a:lnTo>
                  <a:lnTo>
                    <a:pt x="1354666" y="4854222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 flipV="1">
              <a:off x="1099457" y="3583396"/>
              <a:ext cx="3207106" cy="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0008" y="631458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4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0008" y="2212242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5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97979" y="3829178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6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97979" y="5365671"/>
              <a:ext cx="896022" cy="1321374"/>
            </a:xfrm>
            <a:prstGeom prst="rect">
              <a:avLst/>
            </a:prstGeom>
            <a:noFill/>
          </p:spPr>
        </p:pic>
        <p:grpSp>
          <p:nvGrpSpPr>
            <p:cNvPr id="7" name="그룹 79"/>
            <p:cNvGrpSpPr/>
            <p:nvPr/>
          </p:nvGrpSpPr>
          <p:grpSpPr>
            <a:xfrm>
              <a:off x="3602466" y="3038131"/>
              <a:ext cx="1004620" cy="990970"/>
              <a:chOff x="3995738" y="404813"/>
              <a:chExt cx="1476375" cy="1450975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995738" y="404813"/>
                <a:ext cx="1476375" cy="1450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995738" y="558801"/>
                <a:ext cx="1298575" cy="1285875"/>
              </a:xfrm>
              <a:prstGeom prst="rect">
                <a:avLst/>
              </a:prstGeom>
              <a:solidFill>
                <a:srgbClr val="0096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4000501" y="563563"/>
                <a:ext cx="1289050" cy="12763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1113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3995738" y="404813"/>
                <a:ext cx="1465263" cy="153988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4" y="0"/>
                  </a:cxn>
                  <a:cxn ang="0">
                    <a:pos x="923" y="0"/>
                  </a:cxn>
                  <a:cxn ang="0">
                    <a:pos x="818" y="97"/>
                  </a:cxn>
                  <a:cxn ang="0">
                    <a:pos x="0" y="97"/>
                  </a:cxn>
                </a:cxnLst>
                <a:rect l="0" t="0" r="r" b="b"/>
                <a:pathLst>
                  <a:path w="923" h="97">
                    <a:moveTo>
                      <a:pt x="0" y="97"/>
                    </a:moveTo>
                    <a:lnTo>
                      <a:pt x="104" y="0"/>
                    </a:lnTo>
                    <a:lnTo>
                      <a:pt x="923" y="0"/>
                    </a:lnTo>
                    <a:lnTo>
                      <a:pt x="818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B4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995738" y="404813"/>
                <a:ext cx="1465263" cy="153988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4" y="0"/>
                  </a:cxn>
                  <a:cxn ang="0">
                    <a:pos x="923" y="0"/>
                  </a:cxn>
                  <a:cxn ang="0">
                    <a:pos x="818" y="97"/>
                  </a:cxn>
                  <a:cxn ang="0">
                    <a:pos x="0" y="97"/>
                  </a:cxn>
                </a:cxnLst>
                <a:rect l="0" t="0" r="r" b="b"/>
                <a:pathLst>
                  <a:path w="923" h="97">
                    <a:moveTo>
                      <a:pt x="0" y="97"/>
                    </a:moveTo>
                    <a:lnTo>
                      <a:pt x="104" y="0"/>
                    </a:lnTo>
                    <a:lnTo>
                      <a:pt x="923" y="0"/>
                    </a:lnTo>
                    <a:lnTo>
                      <a:pt x="818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1113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294313" y="404813"/>
                <a:ext cx="166688" cy="142716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5" y="0"/>
                  </a:cxn>
                  <a:cxn ang="0">
                    <a:pos x="105" y="803"/>
                  </a:cxn>
                  <a:cxn ang="0">
                    <a:pos x="0" y="899"/>
                  </a:cxn>
                  <a:cxn ang="0">
                    <a:pos x="0" y="97"/>
                  </a:cxn>
                </a:cxnLst>
                <a:rect l="0" t="0" r="r" b="b"/>
                <a:pathLst>
                  <a:path w="105" h="899">
                    <a:moveTo>
                      <a:pt x="0" y="97"/>
                    </a:moveTo>
                    <a:lnTo>
                      <a:pt x="105" y="0"/>
                    </a:lnTo>
                    <a:lnTo>
                      <a:pt x="105" y="803"/>
                    </a:lnTo>
                    <a:lnTo>
                      <a:pt x="0" y="899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5A8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5294313" y="404813"/>
                <a:ext cx="166688" cy="142716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5" y="0"/>
                  </a:cxn>
                  <a:cxn ang="0">
                    <a:pos x="105" y="803"/>
                  </a:cxn>
                  <a:cxn ang="0">
                    <a:pos x="0" y="899"/>
                  </a:cxn>
                  <a:cxn ang="0">
                    <a:pos x="0" y="97"/>
                  </a:cxn>
                </a:cxnLst>
                <a:rect l="0" t="0" r="r" b="b"/>
                <a:pathLst>
                  <a:path w="105" h="899">
                    <a:moveTo>
                      <a:pt x="0" y="97"/>
                    </a:moveTo>
                    <a:lnTo>
                      <a:pt x="105" y="0"/>
                    </a:lnTo>
                    <a:lnTo>
                      <a:pt x="105" y="803"/>
                    </a:lnTo>
                    <a:lnTo>
                      <a:pt x="0" y="899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113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054476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283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67" y="126"/>
                  </a:cxn>
                  <a:cxn ang="0">
                    <a:pos x="67" y="97"/>
                  </a:cxn>
                  <a:cxn ang="0">
                    <a:pos x="283" y="97"/>
                  </a:cxn>
                  <a:cxn ang="0">
                    <a:pos x="283" y="30"/>
                  </a:cxn>
                </a:cxnLst>
                <a:rect l="0" t="0" r="r" b="b"/>
                <a:pathLst>
                  <a:path w="283" h="126">
                    <a:moveTo>
                      <a:pt x="283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67" y="126"/>
                    </a:lnTo>
                    <a:lnTo>
                      <a:pt x="67" y="97"/>
                    </a:lnTo>
                    <a:lnTo>
                      <a:pt x="283" y="97"/>
                    </a:lnTo>
                    <a:lnTo>
                      <a:pt x="283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054476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283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67" y="126"/>
                  </a:cxn>
                  <a:cxn ang="0">
                    <a:pos x="67" y="97"/>
                  </a:cxn>
                  <a:cxn ang="0">
                    <a:pos x="283" y="97"/>
                  </a:cxn>
                  <a:cxn ang="0">
                    <a:pos x="283" y="30"/>
                  </a:cxn>
                </a:cxnLst>
                <a:rect l="0" t="0" r="r" b="b"/>
                <a:pathLst>
                  <a:path w="283" h="126">
                    <a:moveTo>
                      <a:pt x="283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67" y="126"/>
                    </a:lnTo>
                    <a:lnTo>
                      <a:pt x="67" y="97"/>
                    </a:lnTo>
                    <a:lnTo>
                      <a:pt x="283" y="97"/>
                    </a:lnTo>
                    <a:lnTo>
                      <a:pt x="283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219576" y="782638"/>
                <a:ext cx="355600" cy="354013"/>
              </a:xfrm>
              <a:custGeom>
                <a:avLst/>
                <a:gdLst/>
                <a:ahLst/>
                <a:cxnLst>
                  <a:cxn ang="0">
                    <a:pos x="224" y="178"/>
                  </a:cxn>
                  <a:cxn ang="0">
                    <a:pos x="67" y="22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3" y="67"/>
                  </a:cxn>
                  <a:cxn ang="0">
                    <a:pos x="179" y="223"/>
                  </a:cxn>
                  <a:cxn ang="0">
                    <a:pos x="224" y="178"/>
                  </a:cxn>
                </a:cxnLst>
                <a:rect l="0" t="0" r="r" b="b"/>
                <a:pathLst>
                  <a:path w="224" h="223">
                    <a:moveTo>
                      <a:pt x="224" y="178"/>
                    </a:moveTo>
                    <a:lnTo>
                      <a:pt x="67" y="2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3" y="67"/>
                    </a:lnTo>
                    <a:lnTo>
                      <a:pt x="179" y="223"/>
                    </a:lnTo>
                    <a:lnTo>
                      <a:pt x="224" y="1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219576" y="782638"/>
                <a:ext cx="355600" cy="354013"/>
              </a:xfrm>
              <a:custGeom>
                <a:avLst/>
                <a:gdLst/>
                <a:ahLst/>
                <a:cxnLst>
                  <a:cxn ang="0">
                    <a:pos x="224" y="178"/>
                  </a:cxn>
                  <a:cxn ang="0">
                    <a:pos x="67" y="22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3" y="67"/>
                  </a:cxn>
                  <a:cxn ang="0">
                    <a:pos x="179" y="223"/>
                  </a:cxn>
                  <a:cxn ang="0">
                    <a:pos x="224" y="178"/>
                  </a:cxn>
                </a:cxnLst>
                <a:rect l="0" t="0" r="r" b="b"/>
                <a:pathLst>
                  <a:path w="224" h="223">
                    <a:moveTo>
                      <a:pt x="224" y="178"/>
                    </a:moveTo>
                    <a:lnTo>
                      <a:pt x="67" y="2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3" y="67"/>
                    </a:lnTo>
                    <a:lnTo>
                      <a:pt x="179" y="223"/>
                    </a:lnTo>
                    <a:lnTo>
                      <a:pt x="224" y="1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4527551" y="617538"/>
                <a:ext cx="200025" cy="447675"/>
              </a:xfrm>
              <a:custGeom>
                <a:avLst/>
                <a:gdLst/>
                <a:ahLst/>
                <a:cxnLst>
                  <a:cxn ang="0">
                    <a:pos x="97" y="282"/>
                  </a:cxn>
                  <a:cxn ang="0">
                    <a:pos x="97" y="59"/>
                  </a:cxn>
                  <a:cxn ang="0">
                    <a:pos x="126" y="59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30" y="59"/>
                  </a:cxn>
                  <a:cxn ang="0">
                    <a:pos x="30" y="282"/>
                  </a:cxn>
                  <a:cxn ang="0">
                    <a:pos x="97" y="282"/>
                  </a:cxn>
                </a:cxnLst>
                <a:rect l="0" t="0" r="r" b="b"/>
                <a:pathLst>
                  <a:path w="126" h="282">
                    <a:moveTo>
                      <a:pt x="97" y="282"/>
                    </a:moveTo>
                    <a:lnTo>
                      <a:pt x="97" y="59"/>
                    </a:lnTo>
                    <a:lnTo>
                      <a:pt x="126" y="59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30" y="59"/>
                    </a:lnTo>
                    <a:lnTo>
                      <a:pt x="30" y="282"/>
                    </a:lnTo>
                    <a:lnTo>
                      <a:pt x="97" y="2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527551" y="617538"/>
                <a:ext cx="200025" cy="447675"/>
              </a:xfrm>
              <a:custGeom>
                <a:avLst/>
                <a:gdLst/>
                <a:ahLst/>
                <a:cxnLst>
                  <a:cxn ang="0">
                    <a:pos x="97" y="282"/>
                  </a:cxn>
                  <a:cxn ang="0">
                    <a:pos x="97" y="59"/>
                  </a:cxn>
                  <a:cxn ang="0">
                    <a:pos x="126" y="59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30" y="59"/>
                  </a:cxn>
                  <a:cxn ang="0">
                    <a:pos x="30" y="282"/>
                  </a:cxn>
                  <a:cxn ang="0">
                    <a:pos x="97" y="282"/>
                  </a:cxn>
                </a:cxnLst>
                <a:rect l="0" t="0" r="r" b="b"/>
                <a:pathLst>
                  <a:path w="126" h="282">
                    <a:moveTo>
                      <a:pt x="97" y="282"/>
                    </a:moveTo>
                    <a:lnTo>
                      <a:pt x="97" y="59"/>
                    </a:lnTo>
                    <a:lnTo>
                      <a:pt x="126" y="59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30" y="59"/>
                    </a:lnTo>
                    <a:lnTo>
                      <a:pt x="30" y="282"/>
                    </a:lnTo>
                    <a:lnTo>
                      <a:pt x="97" y="2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4681538" y="782638"/>
                <a:ext cx="354013" cy="354013"/>
              </a:xfrm>
              <a:custGeom>
                <a:avLst/>
                <a:gdLst/>
                <a:ahLst/>
                <a:cxnLst>
                  <a:cxn ang="0">
                    <a:pos x="44" y="223"/>
                  </a:cxn>
                  <a:cxn ang="0">
                    <a:pos x="200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3" y="0"/>
                  </a:cxn>
                  <a:cxn ang="0">
                    <a:pos x="156" y="22"/>
                  </a:cxn>
                  <a:cxn ang="0">
                    <a:pos x="0" y="178"/>
                  </a:cxn>
                  <a:cxn ang="0">
                    <a:pos x="44" y="223"/>
                  </a:cxn>
                </a:cxnLst>
                <a:rect l="0" t="0" r="r" b="b"/>
                <a:pathLst>
                  <a:path w="223" h="223">
                    <a:moveTo>
                      <a:pt x="44" y="223"/>
                    </a:moveTo>
                    <a:lnTo>
                      <a:pt x="200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3" y="0"/>
                    </a:lnTo>
                    <a:lnTo>
                      <a:pt x="156" y="22"/>
                    </a:lnTo>
                    <a:lnTo>
                      <a:pt x="0" y="178"/>
                    </a:lnTo>
                    <a:lnTo>
                      <a:pt x="44" y="2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4681538" y="782638"/>
                <a:ext cx="354013" cy="354013"/>
              </a:xfrm>
              <a:custGeom>
                <a:avLst/>
                <a:gdLst/>
                <a:ahLst/>
                <a:cxnLst>
                  <a:cxn ang="0">
                    <a:pos x="44" y="223"/>
                  </a:cxn>
                  <a:cxn ang="0">
                    <a:pos x="200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3" y="0"/>
                  </a:cxn>
                  <a:cxn ang="0">
                    <a:pos x="156" y="22"/>
                  </a:cxn>
                  <a:cxn ang="0">
                    <a:pos x="0" y="178"/>
                  </a:cxn>
                  <a:cxn ang="0">
                    <a:pos x="44" y="223"/>
                  </a:cxn>
                </a:cxnLst>
                <a:rect l="0" t="0" r="r" b="b"/>
                <a:pathLst>
                  <a:path w="223" h="223">
                    <a:moveTo>
                      <a:pt x="44" y="223"/>
                    </a:moveTo>
                    <a:lnTo>
                      <a:pt x="200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3" y="0"/>
                    </a:lnTo>
                    <a:lnTo>
                      <a:pt x="156" y="22"/>
                    </a:lnTo>
                    <a:lnTo>
                      <a:pt x="0" y="178"/>
                    </a:lnTo>
                    <a:lnTo>
                      <a:pt x="44" y="2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4751388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6"/>
                  </a:cxn>
                  <a:cxn ang="0">
                    <a:pos x="283" y="59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3" h="126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6"/>
                    </a:lnTo>
                    <a:lnTo>
                      <a:pt x="283" y="59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4751388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6"/>
                  </a:cxn>
                  <a:cxn ang="0">
                    <a:pos x="283" y="59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3" h="126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6"/>
                    </a:lnTo>
                    <a:lnTo>
                      <a:pt x="283" y="59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681538" y="1243013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56" y="200"/>
                  </a:cxn>
                  <a:cxn ang="0">
                    <a:pos x="133" y="223"/>
                  </a:cxn>
                  <a:cxn ang="0">
                    <a:pos x="223" y="215"/>
                  </a:cxn>
                  <a:cxn ang="0">
                    <a:pos x="223" y="133"/>
                  </a:cxn>
                  <a:cxn ang="0">
                    <a:pos x="200" y="156"/>
                  </a:cxn>
                  <a:cxn ang="0">
                    <a:pos x="44" y="0"/>
                  </a:cxn>
                  <a:cxn ang="0">
                    <a:pos x="0" y="44"/>
                  </a:cxn>
                </a:cxnLst>
                <a:rect l="0" t="0" r="r" b="b"/>
                <a:pathLst>
                  <a:path w="223" h="223">
                    <a:moveTo>
                      <a:pt x="0" y="44"/>
                    </a:moveTo>
                    <a:lnTo>
                      <a:pt x="156" y="200"/>
                    </a:lnTo>
                    <a:lnTo>
                      <a:pt x="133" y="223"/>
                    </a:lnTo>
                    <a:lnTo>
                      <a:pt x="223" y="215"/>
                    </a:lnTo>
                    <a:lnTo>
                      <a:pt x="223" y="133"/>
                    </a:lnTo>
                    <a:lnTo>
                      <a:pt x="200" y="156"/>
                    </a:lnTo>
                    <a:lnTo>
                      <a:pt x="4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4681538" y="1243013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56" y="200"/>
                  </a:cxn>
                  <a:cxn ang="0">
                    <a:pos x="133" y="223"/>
                  </a:cxn>
                  <a:cxn ang="0">
                    <a:pos x="223" y="215"/>
                  </a:cxn>
                  <a:cxn ang="0">
                    <a:pos x="223" y="133"/>
                  </a:cxn>
                  <a:cxn ang="0">
                    <a:pos x="200" y="156"/>
                  </a:cxn>
                  <a:cxn ang="0">
                    <a:pos x="44" y="0"/>
                  </a:cxn>
                  <a:cxn ang="0">
                    <a:pos x="0" y="44"/>
                  </a:cxn>
                </a:cxnLst>
                <a:rect l="0" t="0" r="r" b="b"/>
                <a:pathLst>
                  <a:path w="223" h="223">
                    <a:moveTo>
                      <a:pt x="0" y="44"/>
                    </a:moveTo>
                    <a:lnTo>
                      <a:pt x="156" y="200"/>
                    </a:lnTo>
                    <a:lnTo>
                      <a:pt x="133" y="223"/>
                    </a:lnTo>
                    <a:lnTo>
                      <a:pt x="223" y="215"/>
                    </a:lnTo>
                    <a:lnTo>
                      <a:pt x="223" y="133"/>
                    </a:lnTo>
                    <a:lnTo>
                      <a:pt x="200" y="156"/>
                    </a:lnTo>
                    <a:lnTo>
                      <a:pt x="4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4527551" y="1312863"/>
                <a:ext cx="200025" cy="4492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3"/>
                  </a:cxn>
                  <a:cxn ang="0">
                    <a:pos x="126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6" h="283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3"/>
                    </a:lnTo>
                    <a:lnTo>
                      <a:pt x="126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4527551" y="1312863"/>
                <a:ext cx="200025" cy="4492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3"/>
                  </a:cxn>
                  <a:cxn ang="0">
                    <a:pos x="126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6" h="283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3"/>
                    </a:lnTo>
                    <a:lnTo>
                      <a:pt x="126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 25"/>
              <p:cNvSpPr>
                <a:spLocks/>
              </p:cNvSpPr>
              <p:nvPr/>
            </p:nvSpPr>
            <p:spPr bwMode="auto">
              <a:xfrm>
                <a:off x="4219576" y="1243013"/>
                <a:ext cx="355600" cy="3540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23" y="156"/>
                  </a:cxn>
                  <a:cxn ang="0">
                    <a:pos x="0" y="133"/>
                  </a:cxn>
                  <a:cxn ang="0">
                    <a:pos x="0" y="223"/>
                  </a:cxn>
                  <a:cxn ang="0">
                    <a:pos x="90" y="223"/>
                  </a:cxn>
                  <a:cxn ang="0">
                    <a:pos x="67" y="200"/>
                  </a:cxn>
                  <a:cxn ang="0">
                    <a:pos x="224" y="44"/>
                  </a:cxn>
                  <a:cxn ang="0">
                    <a:pos x="179" y="0"/>
                  </a:cxn>
                </a:cxnLst>
                <a:rect l="0" t="0" r="r" b="b"/>
                <a:pathLst>
                  <a:path w="224" h="223">
                    <a:moveTo>
                      <a:pt x="179" y="0"/>
                    </a:moveTo>
                    <a:lnTo>
                      <a:pt x="23" y="156"/>
                    </a:lnTo>
                    <a:lnTo>
                      <a:pt x="0" y="133"/>
                    </a:lnTo>
                    <a:lnTo>
                      <a:pt x="0" y="223"/>
                    </a:lnTo>
                    <a:lnTo>
                      <a:pt x="90" y="223"/>
                    </a:lnTo>
                    <a:lnTo>
                      <a:pt x="67" y="200"/>
                    </a:lnTo>
                    <a:lnTo>
                      <a:pt x="224" y="4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4219576" y="1243013"/>
                <a:ext cx="355600" cy="3540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23" y="156"/>
                  </a:cxn>
                  <a:cxn ang="0">
                    <a:pos x="0" y="133"/>
                  </a:cxn>
                  <a:cxn ang="0">
                    <a:pos x="0" y="223"/>
                  </a:cxn>
                  <a:cxn ang="0">
                    <a:pos x="90" y="223"/>
                  </a:cxn>
                  <a:cxn ang="0">
                    <a:pos x="67" y="200"/>
                  </a:cxn>
                  <a:cxn ang="0">
                    <a:pos x="224" y="44"/>
                  </a:cxn>
                  <a:cxn ang="0">
                    <a:pos x="179" y="0"/>
                  </a:cxn>
                </a:cxnLst>
                <a:rect l="0" t="0" r="r" b="b"/>
                <a:pathLst>
                  <a:path w="224" h="223">
                    <a:moveTo>
                      <a:pt x="179" y="0"/>
                    </a:moveTo>
                    <a:lnTo>
                      <a:pt x="23" y="156"/>
                    </a:lnTo>
                    <a:lnTo>
                      <a:pt x="0" y="133"/>
                    </a:lnTo>
                    <a:lnTo>
                      <a:pt x="0" y="223"/>
                    </a:lnTo>
                    <a:lnTo>
                      <a:pt x="90" y="223"/>
                    </a:lnTo>
                    <a:lnTo>
                      <a:pt x="67" y="200"/>
                    </a:lnTo>
                    <a:lnTo>
                      <a:pt x="224" y="4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4067176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282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67" y="127"/>
                  </a:cxn>
                  <a:cxn ang="0">
                    <a:pos x="67" y="97"/>
                  </a:cxn>
                  <a:cxn ang="0">
                    <a:pos x="282" y="97"/>
                  </a:cxn>
                  <a:cxn ang="0">
                    <a:pos x="282" y="30"/>
                  </a:cxn>
                </a:cxnLst>
                <a:rect l="0" t="0" r="r" b="b"/>
                <a:pathLst>
                  <a:path w="282" h="127">
                    <a:moveTo>
                      <a:pt x="282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67" y="127"/>
                    </a:lnTo>
                    <a:lnTo>
                      <a:pt x="67" y="97"/>
                    </a:lnTo>
                    <a:lnTo>
                      <a:pt x="282" y="97"/>
                    </a:lnTo>
                    <a:lnTo>
                      <a:pt x="282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4067176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282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67" y="127"/>
                  </a:cxn>
                  <a:cxn ang="0">
                    <a:pos x="67" y="97"/>
                  </a:cxn>
                  <a:cxn ang="0">
                    <a:pos x="282" y="97"/>
                  </a:cxn>
                  <a:cxn ang="0">
                    <a:pos x="282" y="30"/>
                  </a:cxn>
                </a:cxnLst>
                <a:rect l="0" t="0" r="r" b="b"/>
                <a:pathLst>
                  <a:path w="282" h="127">
                    <a:moveTo>
                      <a:pt x="282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67" y="127"/>
                    </a:lnTo>
                    <a:lnTo>
                      <a:pt x="67" y="97"/>
                    </a:lnTo>
                    <a:lnTo>
                      <a:pt x="282" y="97"/>
                    </a:lnTo>
                    <a:lnTo>
                      <a:pt x="282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9"/>
              <p:cNvSpPr>
                <a:spLocks/>
              </p:cNvSpPr>
              <p:nvPr/>
            </p:nvSpPr>
            <p:spPr bwMode="auto">
              <a:xfrm>
                <a:off x="4232276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223" y="179"/>
                  </a:cxn>
                  <a:cxn ang="0">
                    <a:pos x="67" y="23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2" y="67"/>
                  </a:cxn>
                  <a:cxn ang="0">
                    <a:pos x="178" y="223"/>
                  </a:cxn>
                  <a:cxn ang="0">
                    <a:pos x="223" y="179"/>
                  </a:cxn>
                </a:cxnLst>
                <a:rect l="0" t="0" r="r" b="b"/>
                <a:pathLst>
                  <a:path w="223" h="223">
                    <a:moveTo>
                      <a:pt x="223" y="179"/>
                    </a:moveTo>
                    <a:lnTo>
                      <a:pt x="67" y="23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2" y="67"/>
                    </a:lnTo>
                    <a:lnTo>
                      <a:pt x="178" y="223"/>
                    </a:lnTo>
                    <a:lnTo>
                      <a:pt x="223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4232276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223" y="179"/>
                  </a:cxn>
                  <a:cxn ang="0">
                    <a:pos x="67" y="23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2" y="67"/>
                  </a:cxn>
                  <a:cxn ang="0">
                    <a:pos x="178" y="223"/>
                  </a:cxn>
                  <a:cxn ang="0">
                    <a:pos x="223" y="179"/>
                  </a:cxn>
                </a:cxnLst>
                <a:rect l="0" t="0" r="r" b="b"/>
                <a:pathLst>
                  <a:path w="223" h="223">
                    <a:moveTo>
                      <a:pt x="223" y="179"/>
                    </a:moveTo>
                    <a:lnTo>
                      <a:pt x="67" y="23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2" y="67"/>
                    </a:lnTo>
                    <a:lnTo>
                      <a:pt x="178" y="223"/>
                    </a:lnTo>
                    <a:lnTo>
                      <a:pt x="223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Freeform 31"/>
              <p:cNvSpPr>
                <a:spLocks/>
              </p:cNvSpPr>
              <p:nvPr/>
            </p:nvSpPr>
            <p:spPr bwMode="auto">
              <a:xfrm>
                <a:off x="4538663" y="628651"/>
                <a:ext cx="201613" cy="449263"/>
              </a:xfrm>
              <a:custGeom>
                <a:avLst/>
                <a:gdLst/>
                <a:ahLst/>
                <a:cxnLst>
                  <a:cxn ang="0">
                    <a:pos x="97" y="283"/>
                  </a:cxn>
                  <a:cxn ang="0">
                    <a:pos x="97" y="60"/>
                  </a:cxn>
                  <a:cxn ang="0">
                    <a:pos x="127" y="6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30" y="60"/>
                  </a:cxn>
                  <a:cxn ang="0">
                    <a:pos x="30" y="283"/>
                  </a:cxn>
                  <a:cxn ang="0">
                    <a:pos x="97" y="283"/>
                  </a:cxn>
                </a:cxnLst>
                <a:rect l="0" t="0" r="r" b="b"/>
                <a:pathLst>
                  <a:path w="127" h="283">
                    <a:moveTo>
                      <a:pt x="97" y="283"/>
                    </a:moveTo>
                    <a:lnTo>
                      <a:pt x="97" y="60"/>
                    </a:lnTo>
                    <a:lnTo>
                      <a:pt x="127" y="6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30" y="60"/>
                    </a:lnTo>
                    <a:lnTo>
                      <a:pt x="30" y="283"/>
                    </a:lnTo>
                    <a:lnTo>
                      <a:pt x="97" y="2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4538663" y="628651"/>
                <a:ext cx="201613" cy="449263"/>
              </a:xfrm>
              <a:custGeom>
                <a:avLst/>
                <a:gdLst/>
                <a:ahLst/>
                <a:cxnLst>
                  <a:cxn ang="0">
                    <a:pos x="97" y="283"/>
                  </a:cxn>
                  <a:cxn ang="0">
                    <a:pos x="97" y="60"/>
                  </a:cxn>
                  <a:cxn ang="0">
                    <a:pos x="127" y="6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30" y="60"/>
                  </a:cxn>
                  <a:cxn ang="0">
                    <a:pos x="30" y="283"/>
                  </a:cxn>
                  <a:cxn ang="0">
                    <a:pos x="97" y="283"/>
                  </a:cxn>
                </a:cxnLst>
                <a:rect l="0" t="0" r="r" b="b"/>
                <a:pathLst>
                  <a:path w="127" h="283">
                    <a:moveTo>
                      <a:pt x="97" y="283"/>
                    </a:moveTo>
                    <a:lnTo>
                      <a:pt x="97" y="60"/>
                    </a:lnTo>
                    <a:lnTo>
                      <a:pt x="127" y="6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30" y="60"/>
                    </a:lnTo>
                    <a:lnTo>
                      <a:pt x="30" y="283"/>
                    </a:lnTo>
                    <a:lnTo>
                      <a:pt x="97" y="2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4692651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45" y="223"/>
                  </a:cxn>
                  <a:cxn ang="0">
                    <a:pos x="201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4" y="0"/>
                  </a:cxn>
                  <a:cxn ang="0">
                    <a:pos x="156" y="23"/>
                  </a:cxn>
                  <a:cxn ang="0">
                    <a:pos x="0" y="179"/>
                  </a:cxn>
                  <a:cxn ang="0">
                    <a:pos x="45" y="223"/>
                  </a:cxn>
                </a:cxnLst>
                <a:rect l="0" t="0" r="r" b="b"/>
                <a:pathLst>
                  <a:path w="223" h="223">
                    <a:moveTo>
                      <a:pt x="45" y="223"/>
                    </a:moveTo>
                    <a:lnTo>
                      <a:pt x="201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4" y="0"/>
                    </a:lnTo>
                    <a:lnTo>
                      <a:pt x="156" y="23"/>
                    </a:lnTo>
                    <a:lnTo>
                      <a:pt x="0" y="179"/>
                    </a:lnTo>
                    <a:lnTo>
                      <a:pt x="45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4692651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45" y="223"/>
                  </a:cxn>
                  <a:cxn ang="0">
                    <a:pos x="201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4" y="0"/>
                  </a:cxn>
                  <a:cxn ang="0">
                    <a:pos x="156" y="23"/>
                  </a:cxn>
                  <a:cxn ang="0">
                    <a:pos x="0" y="179"/>
                  </a:cxn>
                  <a:cxn ang="0">
                    <a:pos x="45" y="223"/>
                  </a:cxn>
                </a:cxnLst>
                <a:rect l="0" t="0" r="r" b="b"/>
                <a:pathLst>
                  <a:path w="223" h="223">
                    <a:moveTo>
                      <a:pt x="45" y="223"/>
                    </a:moveTo>
                    <a:lnTo>
                      <a:pt x="201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4" y="0"/>
                    </a:lnTo>
                    <a:lnTo>
                      <a:pt x="156" y="23"/>
                    </a:lnTo>
                    <a:lnTo>
                      <a:pt x="0" y="179"/>
                    </a:lnTo>
                    <a:lnTo>
                      <a:pt x="45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4764088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7"/>
                  </a:cxn>
                  <a:cxn ang="0">
                    <a:pos x="282" y="60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2" h="127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7"/>
                    </a:lnTo>
                    <a:lnTo>
                      <a:pt x="282" y="60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4764088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7"/>
                  </a:cxn>
                  <a:cxn ang="0">
                    <a:pos x="282" y="60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2" h="127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7"/>
                    </a:lnTo>
                    <a:lnTo>
                      <a:pt x="282" y="60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4692651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156" y="201"/>
                  </a:cxn>
                  <a:cxn ang="0">
                    <a:pos x="134" y="223"/>
                  </a:cxn>
                  <a:cxn ang="0">
                    <a:pos x="223" y="216"/>
                  </a:cxn>
                  <a:cxn ang="0">
                    <a:pos x="223" y="134"/>
                  </a:cxn>
                  <a:cxn ang="0">
                    <a:pos x="201" y="156"/>
                  </a:cxn>
                  <a:cxn ang="0">
                    <a:pos x="45" y="0"/>
                  </a:cxn>
                  <a:cxn ang="0">
                    <a:pos x="0" y="45"/>
                  </a:cxn>
                </a:cxnLst>
                <a:rect l="0" t="0" r="r" b="b"/>
                <a:pathLst>
                  <a:path w="223" h="223">
                    <a:moveTo>
                      <a:pt x="0" y="45"/>
                    </a:moveTo>
                    <a:lnTo>
                      <a:pt x="156" y="201"/>
                    </a:lnTo>
                    <a:lnTo>
                      <a:pt x="134" y="223"/>
                    </a:lnTo>
                    <a:lnTo>
                      <a:pt x="223" y="216"/>
                    </a:lnTo>
                    <a:lnTo>
                      <a:pt x="223" y="134"/>
                    </a:lnTo>
                    <a:lnTo>
                      <a:pt x="201" y="156"/>
                    </a:lnTo>
                    <a:lnTo>
                      <a:pt x="45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4692651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156" y="201"/>
                  </a:cxn>
                  <a:cxn ang="0">
                    <a:pos x="134" y="223"/>
                  </a:cxn>
                  <a:cxn ang="0">
                    <a:pos x="223" y="216"/>
                  </a:cxn>
                  <a:cxn ang="0">
                    <a:pos x="223" y="134"/>
                  </a:cxn>
                  <a:cxn ang="0">
                    <a:pos x="201" y="156"/>
                  </a:cxn>
                  <a:cxn ang="0">
                    <a:pos x="45" y="0"/>
                  </a:cxn>
                  <a:cxn ang="0">
                    <a:pos x="0" y="45"/>
                  </a:cxn>
                </a:cxnLst>
                <a:rect l="0" t="0" r="r" b="b"/>
                <a:pathLst>
                  <a:path w="223" h="223">
                    <a:moveTo>
                      <a:pt x="0" y="45"/>
                    </a:moveTo>
                    <a:lnTo>
                      <a:pt x="156" y="201"/>
                    </a:lnTo>
                    <a:lnTo>
                      <a:pt x="134" y="223"/>
                    </a:lnTo>
                    <a:lnTo>
                      <a:pt x="223" y="216"/>
                    </a:lnTo>
                    <a:lnTo>
                      <a:pt x="223" y="134"/>
                    </a:lnTo>
                    <a:lnTo>
                      <a:pt x="201" y="156"/>
                    </a:lnTo>
                    <a:lnTo>
                      <a:pt x="45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39"/>
              <p:cNvSpPr>
                <a:spLocks/>
              </p:cNvSpPr>
              <p:nvPr/>
            </p:nvSpPr>
            <p:spPr bwMode="auto">
              <a:xfrm>
                <a:off x="4538663" y="1325563"/>
                <a:ext cx="201613" cy="44767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2"/>
                  </a:cxn>
                  <a:cxn ang="0">
                    <a:pos x="127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7" h="282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2"/>
                    </a:lnTo>
                    <a:lnTo>
                      <a:pt x="127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40"/>
              <p:cNvSpPr>
                <a:spLocks/>
              </p:cNvSpPr>
              <p:nvPr/>
            </p:nvSpPr>
            <p:spPr bwMode="auto">
              <a:xfrm>
                <a:off x="4538663" y="1325563"/>
                <a:ext cx="201613" cy="44767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2"/>
                  </a:cxn>
                  <a:cxn ang="0">
                    <a:pos x="127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7" h="282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2"/>
                    </a:lnTo>
                    <a:lnTo>
                      <a:pt x="127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>
                <a:off x="4232276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178" y="0"/>
                  </a:cxn>
                  <a:cxn ang="0">
                    <a:pos x="22" y="156"/>
                  </a:cxn>
                  <a:cxn ang="0">
                    <a:pos x="0" y="134"/>
                  </a:cxn>
                  <a:cxn ang="0">
                    <a:pos x="0" y="223"/>
                  </a:cxn>
                  <a:cxn ang="0">
                    <a:pos x="89" y="223"/>
                  </a:cxn>
                  <a:cxn ang="0">
                    <a:pos x="67" y="201"/>
                  </a:cxn>
                  <a:cxn ang="0">
                    <a:pos x="223" y="45"/>
                  </a:cxn>
                  <a:cxn ang="0">
                    <a:pos x="178" y="0"/>
                  </a:cxn>
                </a:cxnLst>
                <a:rect l="0" t="0" r="r" b="b"/>
                <a:pathLst>
                  <a:path w="223" h="223">
                    <a:moveTo>
                      <a:pt x="178" y="0"/>
                    </a:moveTo>
                    <a:lnTo>
                      <a:pt x="22" y="156"/>
                    </a:lnTo>
                    <a:lnTo>
                      <a:pt x="0" y="134"/>
                    </a:lnTo>
                    <a:lnTo>
                      <a:pt x="0" y="223"/>
                    </a:lnTo>
                    <a:lnTo>
                      <a:pt x="89" y="223"/>
                    </a:lnTo>
                    <a:lnTo>
                      <a:pt x="67" y="201"/>
                    </a:lnTo>
                    <a:lnTo>
                      <a:pt x="223" y="45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4232276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178" y="0"/>
                  </a:cxn>
                  <a:cxn ang="0">
                    <a:pos x="22" y="156"/>
                  </a:cxn>
                  <a:cxn ang="0">
                    <a:pos x="0" y="134"/>
                  </a:cxn>
                  <a:cxn ang="0">
                    <a:pos x="0" y="223"/>
                  </a:cxn>
                  <a:cxn ang="0">
                    <a:pos x="89" y="223"/>
                  </a:cxn>
                  <a:cxn ang="0">
                    <a:pos x="67" y="201"/>
                  </a:cxn>
                  <a:cxn ang="0">
                    <a:pos x="223" y="45"/>
                  </a:cxn>
                  <a:cxn ang="0">
                    <a:pos x="178" y="0"/>
                  </a:cxn>
                </a:cxnLst>
                <a:rect l="0" t="0" r="r" b="b"/>
                <a:pathLst>
                  <a:path w="223" h="223">
                    <a:moveTo>
                      <a:pt x="178" y="0"/>
                    </a:moveTo>
                    <a:lnTo>
                      <a:pt x="22" y="156"/>
                    </a:lnTo>
                    <a:lnTo>
                      <a:pt x="0" y="134"/>
                    </a:lnTo>
                    <a:lnTo>
                      <a:pt x="0" y="223"/>
                    </a:lnTo>
                    <a:lnTo>
                      <a:pt x="89" y="223"/>
                    </a:lnTo>
                    <a:lnTo>
                      <a:pt x="67" y="201"/>
                    </a:lnTo>
                    <a:lnTo>
                      <a:pt x="223" y="45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4432301" y="1006476"/>
                <a:ext cx="390525" cy="388938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>
                <a:off x="4456113" y="1030288"/>
                <a:ext cx="390525" cy="3889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4445001" y="1017588"/>
                <a:ext cx="388938" cy="390525"/>
              </a:xfrm>
              <a:prstGeom prst="ellipse">
                <a:avLst/>
              </a:prstGeom>
              <a:solidFill>
                <a:srgbClr val="E540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직선 연결선 54"/>
            <p:cNvCxnSpPr/>
            <p:nvPr/>
          </p:nvCxnSpPr>
          <p:spPr>
            <a:xfrm>
              <a:off x="4599525" y="3533616"/>
              <a:ext cx="1349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7599178" y="1060387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WebS#1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94001" y="2668799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WebS#2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94001" y="4344176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WebS#3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19474" y="6010869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WebS#4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088884" y="2685103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186911" y="3521631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363388" y="4282120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27566" y="258668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27566" y="1058408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982915" y="3378371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0362" y="2158820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3809924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4632" y="5382804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176398" y="2981573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4978466" y="3377097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30890" y="90117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19332" y="2512510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20898" y="422013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2" y="2464937"/>
            <a:ext cx="883438" cy="71069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" y="3598808"/>
            <a:ext cx="910661" cy="732599"/>
          </a:xfrm>
          <a:prstGeom prst="rect">
            <a:avLst/>
          </a:prstGeom>
        </p:spPr>
      </p:pic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744725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4007780" y="257611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200.1.1.10</a:t>
            </a:r>
            <a:endParaRPr lang="ko-KR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6306" y="40196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71422" y="187020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58410" y="35350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42985" y="5152994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92" y="2915768"/>
            <a:ext cx="937834" cy="9270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44342" y="5792015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/>
          </p:nvPr>
        </p:nvGraphicFramePr>
        <p:xfrm>
          <a:off x="3390608" y="3881746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/>
                <a:gridCol w="1474573"/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200.1.1.10:80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370006" y="3035944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01035" y="2081139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8573" y="4404540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217138" y="343815"/>
            <a:ext cx="7581283" cy="31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1579" indent="-331579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r>
              <a:rPr lang="en-US" altLang="ko-KR" sz="3200" dirty="0" smtClean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L4 Switch</a:t>
            </a:r>
            <a:endParaRPr lang="en-US" altLang="ko-KR" sz="3200" dirty="0">
              <a:solidFill>
                <a:srgbClr val="00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331579" indent="-331579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endParaRPr lang="en-US" altLang="ko-KR" sz="3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5291-129A-46A7-B347-B601D39204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088884" y="2685103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186911" y="3521631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363388" y="4282120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27566" y="258668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27566" y="1058408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982915" y="3378371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0362" y="2158820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3809924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4632" y="5382804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176398" y="2981573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4978466" y="3377097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30890" y="90117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19332" y="2512510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20898" y="422013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2" y="2464937"/>
            <a:ext cx="883438" cy="710699"/>
          </a:xfrm>
          <a:prstGeom prst="rect">
            <a:avLst/>
          </a:prstGeom>
        </p:spPr>
      </p:pic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744725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3602027" y="2312647"/>
            <a:ext cx="2023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https://www.test.com</a:t>
            </a:r>
          </a:p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200.1.1.10</a:t>
            </a:r>
          </a:p>
          <a:p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6306" y="40196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71422" y="187020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58410" y="35350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42985" y="5152994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92" y="2915768"/>
            <a:ext cx="937834" cy="9270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44342" y="5792015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/>
          </p:nvPr>
        </p:nvGraphicFramePr>
        <p:xfrm>
          <a:off x="3390608" y="3881746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/>
                <a:gridCol w="1474573"/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m.test.com 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370006" y="3035944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01035" y="2081139"/>
            <a:ext cx="171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8573" y="4404540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217138" y="343815"/>
            <a:ext cx="7581283" cy="31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1579" indent="-331579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r>
              <a:rPr lang="en-US" altLang="ko-KR" sz="3200" dirty="0" smtClean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L7 Switch</a:t>
            </a:r>
            <a:endParaRPr lang="en-US" altLang="ko-KR" sz="3200" dirty="0">
              <a:solidFill>
                <a:srgbClr val="00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331579" indent="-331579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endParaRPr lang="en-US" altLang="ko-KR" sz="3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5291-129A-46A7-B347-B601D39204E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8" y="3721558"/>
            <a:ext cx="898661" cy="6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429" y="474967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라우팅테이블그림</a:t>
            </a:r>
            <a:endParaRPr lang="ko-KR" altLang="en-US" sz="40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251520" y="54868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</a:t>
            </a: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192.168.3.0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</a:p>
        </p:txBody>
      </p:sp>
    </p:spTree>
    <p:extLst>
      <p:ext uri="{BB962C8B-B14F-4D97-AF65-F5344CB8AC3E}">
        <p14:creationId xmlns:p14="http://schemas.microsoft.com/office/powerpoint/2010/main" val="48182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99069" y="2852614"/>
            <a:ext cx="5818095" cy="1488736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5" y="1671422"/>
            <a:ext cx="1279052" cy="1553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84" y="3935329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9630" y="4592171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586" y="215948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7165" y="4132650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58018" y="2386350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62552"/>
              </p:ext>
            </p:extLst>
          </p:nvPr>
        </p:nvGraphicFramePr>
        <p:xfrm>
          <a:off x="1696142" y="5669813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579618" y="5432081"/>
            <a:ext cx="7014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094" y="3277928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0786" y="3553194"/>
            <a:ext cx="2258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3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http://www.test.com</a:t>
            </a:r>
            <a:endParaRPr lang="ko-KR" altLang="en-US" sz="2000">
              <a:solidFill>
                <a:srgbClr val="33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오른쪽 화살표 39"/>
          <p:cNvSpPr/>
          <p:nvPr/>
        </p:nvSpPr>
        <p:spPr>
          <a:xfrm flipH="1">
            <a:off x="1279200" y="5632108"/>
            <a:ext cx="358680" cy="33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구름 40"/>
          <p:cNvSpPr/>
          <p:nvPr/>
        </p:nvSpPr>
        <p:spPr>
          <a:xfrm>
            <a:off x="6492485" y="966171"/>
            <a:ext cx="2422360" cy="1521165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5260" y="1353285"/>
            <a:ext cx="796548" cy="9846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24066" y="1645534"/>
            <a:ext cx="114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8618" y="5432081"/>
            <a:ext cx="1021012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96142" y="5471996"/>
            <a:ext cx="1220000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327793" y="53775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192.168.5.0  s0/0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</a:t>
            </a: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192.168.3.0   </a:t>
            </a: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  <a:endParaRPr lang="en-US" altLang="ko-KR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327793" y="53775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192.168.5.0  s0/0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192.168.1.0  s0/1</a:t>
            </a:r>
            <a:endParaRPr lang="ko-KR" altLang="en-US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</a:t>
            </a: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192.168.3.0   </a:t>
            </a: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  <a:endParaRPr lang="en-US" altLang="ko-KR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614239" y="5489116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709509" y="57133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143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767357" y="5293703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004052" y="4809452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414520" y="203885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161859" y="209623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598104" y="1433782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001151" y="499047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672388" y="120625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5271665" y="224069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670421" y="227314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3377505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s0/0</a:t>
            </a: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1205236" y="692122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s0/0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94533" y="3243533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fa0/0</a:t>
            </a: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614239" y="5489116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709509" y="57133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143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767357" y="5293703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004052" y="4809452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414520" y="203885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161859" y="209623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598104" y="1433782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001151" y="499047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672388" y="120625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5271665" y="224069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670421" y="227314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3377505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</a:t>
            </a: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S*  0.0.0.0/0  s0/0</a:t>
            </a:r>
            <a:endParaRPr lang="en-US" altLang="ko-KR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1205236" y="214489"/>
            <a:ext cx="2320572" cy="2157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</a:t>
            </a: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192.168.10.0  s0/1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192.168.50.0   s/0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94533" y="3243533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</a:t>
            </a:r>
            <a:r>
              <a:rPr lang="en-US" altLang="ko-KR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S*  0.0.0.0/0  </a:t>
            </a: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s0/1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552601" y="5422878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552601" y="559704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2589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698802" y="527867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1895373" y="478776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694899" y="221814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018224" y="214378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479667" y="1429248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1892472" y="4968785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481118" y="122730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4977179" y="23018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967987" y="240115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2696950"/>
            <a:ext cx="2320572" cy="1890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192.168.30.0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192.168.40.0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192.168.50.0   s0/0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1056151" y="141509"/>
            <a:ext cx="2320572" cy="2122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192.168.10.0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192.168.50.0  s0/1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497518" y="2319076"/>
            <a:ext cx="2320572" cy="2122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192.168.10.0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192.168.20.0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192.168.30.0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fa0/0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4" name="그룹 79"/>
          <p:cNvGrpSpPr/>
          <p:nvPr/>
        </p:nvGrpSpPr>
        <p:grpSpPr>
          <a:xfrm>
            <a:off x="4190295" y="1385676"/>
            <a:ext cx="1004620" cy="990970"/>
            <a:chOff x="3995738" y="404813"/>
            <a:chExt cx="1476375" cy="1450975"/>
          </a:xfrm>
        </p:grpSpPr>
        <p:sp>
          <p:nvSpPr>
            <p:cNvPr id="14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1" name="Text Box 269"/>
          <p:cNvSpPr txBox="1">
            <a:spLocks noChangeArrowheads="1"/>
          </p:cNvSpPr>
          <p:nvPr/>
        </p:nvSpPr>
        <p:spPr bwMode="auto">
          <a:xfrm>
            <a:off x="2907466" y="1655207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2" name="Text Box 269"/>
          <p:cNvSpPr txBox="1">
            <a:spLocks noChangeArrowheads="1"/>
          </p:cNvSpPr>
          <p:nvPr/>
        </p:nvSpPr>
        <p:spPr bwMode="auto">
          <a:xfrm>
            <a:off x="5123590" y="1655206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5611" y="5982363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18381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 Box 269"/>
          <p:cNvSpPr txBox="1">
            <a:spLocks noChangeArrowheads="1"/>
          </p:cNvSpPr>
          <p:nvPr/>
        </p:nvSpPr>
        <p:spPr bwMode="auto">
          <a:xfrm>
            <a:off x="2972446" y="1655165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0" name="Text Box 269"/>
          <p:cNvSpPr txBox="1">
            <a:spLocks noChangeArrowheads="1"/>
          </p:cNvSpPr>
          <p:nvPr/>
        </p:nvSpPr>
        <p:spPr bwMode="auto">
          <a:xfrm>
            <a:off x="5265702" y="1671851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474353" y="5982363"/>
            <a:ext cx="62135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33913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55"/>
          <p:cNvSpPr/>
          <p:nvPr/>
        </p:nvSpPr>
        <p:spPr bwMode="auto">
          <a:xfrm>
            <a:off x="2207548" y="1112123"/>
            <a:ext cx="4782293" cy="8322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2" name="직사각형 251"/>
          <p:cNvSpPr/>
          <p:nvPr/>
        </p:nvSpPr>
        <p:spPr bwMode="auto">
          <a:xfrm>
            <a:off x="6093423" y="2118983"/>
            <a:ext cx="2608522" cy="41746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5" name="직사각형 244"/>
          <p:cNvSpPr/>
          <p:nvPr/>
        </p:nvSpPr>
        <p:spPr bwMode="auto">
          <a:xfrm>
            <a:off x="325831" y="2034510"/>
            <a:ext cx="2608522" cy="41746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05" name="직선 연결선 404"/>
          <p:cNvCxnSpPr/>
          <p:nvPr/>
        </p:nvCxnSpPr>
        <p:spPr bwMode="auto">
          <a:xfrm>
            <a:off x="1243162" y="3641629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495313" y="3667254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0710" y="2239499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350246" y="2530344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07134" y="4855763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898827" y="501784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16865" y="1653108"/>
            <a:ext cx="4637480" cy="166474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1547" y="2011843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36350" y="138514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48303" y="3249931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37307" y="1583746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411426" y="592845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610294" y="236773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209404" y="2127163"/>
            <a:ext cx="200572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st Interface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310044" y="1330614"/>
            <a:ext cx="806631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Serial 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289751" y="1531308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902870" y="1440753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798081" y="3235054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35" name="Text Box 270"/>
          <p:cNvSpPr txBox="1">
            <a:spLocks noChangeArrowheads="1"/>
          </p:cNvSpPr>
          <p:nvPr/>
        </p:nvSpPr>
        <p:spPr bwMode="auto">
          <a:xfrm>
            <a:off x="7008106" y="2318382"/>
            <a:ext cx="200572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st Interface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0/0</a:t>
            </a:r>
          </a:p>
        </p:txBody>
      </p:sp>
      <p:sp>
        <p:nvSpPr>
          <p:cNvPr id="237" name="Text Box 271"/>
          <p:cNvSpPr txBox="1">
            <a:spLocks noChangeArrowheads="1"/>
          </p:cNvSpPr>
          <p:nvPr/>
        </p:nvSpPr>
        <p:spPr bwMode="auto">
          <a:xfrm>
            <a:off x="6111135" y="1257966"/>
            <a:ext cx="806631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Serial 0/1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29752" y="6209156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847741" y="6295952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192.168.5.0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3934130" y="690713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192.168.3.0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398172" y="120980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  <a:ea typeface="+mn-ea"/>
              </a:rPr>
              <a:t>이기종</a:t>
            </a:r>
            <a:r>
              <a:rPr lang="ko-KR" altLang="en-US" sz="2000" dirty="0">
                <a:latin typeface="+mn-ea"/>
                <a:ea typeface="+mn-ea"/>
              </a:rPr>
              <a:t>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16008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9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9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192.168.2.10/24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4" name="그룹 79"/>
          <p:cNvGrpSpPr/>
          <p:nvPr/>
        </p:nvGrpSpPr>
        <p:grpSpPr>
          <a:xfrm>
            <a:off x="4190295" y="1385676"/>
            <a:ext cx="1004620" cy="990970"/>
            <a:chOff x="3995738" y="404813"/>
            <a:chExt cx="1476375" cy="1450975"/>
          </a:xfrm>
        </p:grpSpPr>
        <p:sp>
          <p:nvSpPr>
            <p:cNvPr id="14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1" name="Text Box 269"/>
          <p:cNvSpPr txBox="1">
            <a:spLocks noChangeArrowheads="1"/>
          </p:cNvSpPr>
          <p:nvPr/>
        </p:nvSpPr>
        <p:spPr bwMode="auto">
          <a:xfrm>
            <a:off x="2907466" y="1655207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2" name="Text Box 269"/>
          <p:cNvSpPr txBox="1">
            <a:spLocks noChangeArrowheads="1"/>
          </p:cNvSpPr>
          <p:nvPr/>
        </p:nvSpPr>
        <p:spPr bwMode="auto">
          <a:xfrm>
            <a:off x="5123590" y="1655206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5611" y="5982363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2721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69237" y="2358338"/>
            <a:ext cx="5961047" cy="1473925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3" y="1177147"/>
            <a:ext cx="1279052" cy="1553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08" y="3350420"/>
            <a:ext cx="1233642" cy="992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7871" y="2240463"/>
            <a:ext cx="17868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192.168.1.10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192.168.1.1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 8.8.8.8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754" y="166520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3756" y="3401520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228186" y="1892075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805588" y="492126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689064" y="4683528"/>
            <a:ext cx="7014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5262" y="2783653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410" y="264465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➊ DNS</a:t>
            </a:r>
            <a:r>
              <a:rPr lang="ko-KR" altLang="en-US" sz="20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를 이용하여 </a:t>
            </a:r>
            <a:r>
              <a:rPr lang="ko-KR" altLang="en-US" sz="20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수신지 </a:t>
            </a:r>
            <a:r>
              <a:rPr lang="en-US" altLang="ko-KR" sz="20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en-US" sz="20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주소 조회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91880" y="5555486"/>
            <a:ext cx="5541098" cy="1131079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ⓐ 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5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ⓑ 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조회  </a:t>
            </a:r>
            <a:r>
              <a:rPr lang="en-US" altLang="ko-KR" sz="1500" b="1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(\</a:t>
            </a:r>
            <a:r>
              <a:rPr lang="en-US" altLang="ko-KR" sz="1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5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5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ⓒ 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 Request/Response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500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5554332" y="5309786"/>
            <a:ext cx="16507" cy="2457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7915" y="3803488"/>
            <a:ext cx="205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33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http://www.test.com</a:t>
            </a:r>
            <a:endParaRPr lang="ko-KR" altLang="en-US">
              <a:solidFill>
                <a:srgbClr val="33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오른쪽 화살표 39"/>
          <p:cNvSpPr/>
          <p:nvPr/>
        </p:nvSpPr>
        <p:spPr>
          <a:xfrm flipH="1">
            <a:off x="1388646" y="4883555"/>
            <a:ext cx="358680" cy="33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구름 40"/>
          <p:cNvSpPr/>
          <p:nvPr/>
        </p:nvSpPr>
        <p:spPr>
          <a:xfrm>
            <a:off x="6622410" y="554573"/>
            <a:ext cx="2422360" cy="1521165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04115" y="884213"/>
            <a:ext cx="796548" cy="9846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02921" y="1176462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8.8.8.8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48064" y="4683528"/>
            <a:ext cx="1021012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139726" y="6384349"/>
            <a:ext cx="2057400" cy="365125"/>
          </a:xfrm>
        </p:spPr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5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5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8993-6DB5-4A54-B5C2-D13A0DE698D2}" type="slidenum">
              <a:rPr lang="en-US" altLang="ko-KR"/>
              <a:pPr/>
              <a:t>52</a:t>
            </a:fld>
            <a:endParaRPr lang="en-US" altLang="ko-KR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3059" y="3168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Hosts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파일을 이용한 해결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2595563" y="2119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3914" name="Rectangle 10"/>
          <p:cNvSpPr>
            <a:spLocks noChangeArrowheads="1"/>
          </p:cNvSpPr>
          <p:nvPr/>
        </p:nvSpPr>
        <p:spPr bwMode="auto">
          <a:xfrm>
            <a:off x="2776538" y="21288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23913" name="Picture 9" descr="E:\wonsuk\secure.pe.kr\instruction\images\dns_host file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685800" y="1357251"/>
            <a:ext cx="8001000" cy="4405045"/>
          </a:xfrm>
          <a:prstGeom prst="rect">
            <a:avLst/>
          </a:prstGeom>
          <a:noFill/>
        </p:spPr>
      </p:pic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2514045" y="5971082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ko-KR" sz="2800" b="1" dirty="0">
                <a:solidFill>
                  <a:schemeClr val="folHlink"/>
                </a:solidFill>
                <a:latin typeface="Verdana" pitchFamily="34" charset="0"/>
              </a:rPr>
              <a:t>→ </a:t>
            </a:r>
            <a:r>
              <a:rPr lang="ko-KR" altLang="en-US" sz="2800" b="1">
                <a:solidFill>
                  <a:schemeClr val="folHlink"/>
                </a:solidFill>
                <a:latin typeface="Verdana" pitchFamily="34" charset="0"/>
              </a:rPr>
              <a:t>몇가지 문제점 대두</a:t>
            </a:r>
          </a:p>
        </p:txBody>
      </p:sp>
    </p:spTree>
    <p:extLst>
      <p:ext uri="{BB962C8B-B14F-4D97-AF65-F5344CB8AC3E}">
        <p14:creationId xmlns:p14="http://schemas.microsoft.com/office/powerpoint/2010/main" val="25155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CD68-3F65-49C6-8933-4B7BE6AD1CB8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25955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Hosts </a:t>
            </a:r>
            <a:r>
              <a:rPr lang="ko-KR" altLang="en-US" sz="4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파일의 문제점</a:t>
            </a:r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2595563" y="2119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2776538" y="21288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1676400" y="1585118"/>
            <a:ext cx="6400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업데이트가 늦다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ko-KR" altLang="en-US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endParaRPr lang="ko-KR" altLang="en-US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호스트 이름 짓기의 어려움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1181100" y="5034106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990600" y="4495642"/>
            <a:ext cx="7239000" cy="1514043"/>
          </a:xfrm>
          <a:prstGeom prst="rect">
            <a:avLst/>
          </a:prstGeom>
          <a:solidFill>
            <a:srgbClr val="EAEAEA">
              <a:alpha val="50000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406800" bIns="40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b="1">
                <a:latin typeface="Verdana" pitchFamily="34" charset="0"/>
              </a:rPr>
              <a:t>분산된 계층 데이터베이스 구조의 새로운 방법 필요</a:t>
            </a:r>
          </a:p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chemeClr val="tx2"/>
                </a:solidFill>
                <a:latin typeface="Verdana" pitchFamily="34" charset="0"/>
              </a:rPr>
              <a:t>DNS(Domain Name System)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574676" y="3693065"/>
            <a:ext cx="16764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B32-795A-4962-A05D-8C8370006486}" type="slidenum">
              <a:rPr lang="en-US" altLang="ko-KR"/>
              <a:pPr/>
              <a:t>54</a:t>
            </a:fld>
            <a:endParaRPr lang="en-US" altLang="ko-KR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78114" y="15170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구조 및 프로세스</a:t>
            </a:r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2624138" y="2147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28005" name="Picture 5" descr="E:\wonsuk\secure.pe.kr\instruction\images\dns_space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589764" y="1210752"/>
            <a:ext cx="8325081" cy="5476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4133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6376243"/>
            <a:ext cx="2133600" cy="365125"/>
          </a:xfrm>
        </p:spPr>
        <p:txBody>
          <a:bodyPr/>
          <a:lstStyle/>
          <a:p>
            <a:fld id="{0995273E-1F31-4430-9729-F431858D6C12}" type="slidenum">
              <a:rPr lang="en-US" altLang="ko-KR" sz="1000"/>
              <a:pPr/>
              <a:t>55</a:t>
            </a:fld>
            <a:endParaRPr lang="en-US" altLang="ko-KR" sz="1000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838" y="-26967"/>
            <a:ext cx="8229600" cy="1143000"/>
          </a:xfrm>
        </p:spPr>
        <p:txBody>
          <a:bodyPr/>
          <a:lstStyle/>
          <a:p>
            <a:pPr algn="l"/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DNS Name Resolution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2624138" y="2147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800350" y="2324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2638425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34150" name="Picture 6" descr="E:\wonsuk\secure.pe.kr\instruction\images\dns_process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598469" y="765575"/>
            <a:ext cx="8007647" cy="5975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9785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WAN</a:t>
            </a:r>
            <a:r>
              <a:rPr lang="ko-KR" altLang="en-US" sz="54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5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96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26" y="1070816"/>
            <a:ext cx="8628386" cy="479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685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29"/>
            <a:ext cx="9144000" cy="51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640048"/>
            <a:ext cx="8229837" cy="53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6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46780" y="1821784"/>
            <a:ext cx="5818095" cy="1227139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" y="837568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6" y="2559433"/>
            <a:ext cx="1588599" cy="1277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283" y="1453889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8657" y="2756754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44084" y="1535569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78479"/>
              </p:ext>
            </p:extLst>
          </p:nvPr>
        </p:nvGraphicFramePr>
        <p:xfrm>
          <a:off x="1972053" y="399150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72053" y="4256604"/>
            <a:ext cx="693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4344" y="2473083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344" y="291490"/>
            <a:ext cx="7659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➋ </a:t>
            </a:r>
            <a:r>
              <a:rPr lang="en-US" altLang="ko-KR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송신지의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서브넷마스크를 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ko-KR" altLang="en-US" sz="2000" b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 확인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98394" y="5050949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192.168.1.20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961390" y="5630452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30752" y="5630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107" y="5050949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192.168.1.10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2104" y="5630452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1466" y="5630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70997" y="4905619"/>
            <a:ext cx="2987756" cy="1630229"/>
          </a:xfrm>
          <a:prstGeom prst="roundRect">
            <a:avLst>
              <a:gd name="adj" fmla="val 42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85869" y="4632788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98612" y="5230911"/>
            <a:ext cx="688975" cy="745366"/>
            <a:chOff x="809159" y="4814047"/>
            <a:chExt cx="688975" cy="745367"/>
          </a:xfrm>
        </p:grpSpPr>
        <p:sp>
          <p:nvSpPr>
            <p:cNvPr id="3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0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83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1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6371753" y="5951876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66278" y="60289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0859" y="5033445"/>
            <a:ext cx="946084" cy="1032299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4284257" y="3854681"/>
            <a:ext cx="2043309" cy="67892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1140" y="6106963"/>
            <a:ext cx="5724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동일한 경우 </a:t>
            </a:r>
            <a:endParaRPr lang="ko-KR" altLang="en-US" sz="1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2245" y="6517167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121689" y="1584637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192.168.1.10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192.168.1.1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3" y="1306421"/>
            <a:ext cx="7915836" cy="3196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18" y="4988022"/>
            <a:ext cx="5307106" cy="8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430"/>
            <a:ext cx="9144000" cy="23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9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275"/>
            <a:ext cx="9144000" cy="54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4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15" y="138391"/>
            <a:ext cx="5232867" cy="65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5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0305" y="573741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참조사이트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3058" y="1823882"/>
            <a:ext cx="86509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https://www.uplus.co.kr/biz/bzin/ineu/InitBzInEuCE.hpi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http://pubnetplus.ne.kr/portal/intro/sub1/sub1_1.jsp</a:t>
            </a:r>
            <a:endParaRPr lang="ko-KR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54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2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 smtClean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  <a:endParaRPr lang="en-US" altLang="ko-KR" sz="3200" kern="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  <p:pic>
        <p:nvPicPr>
          <p:cNvPr id="2871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481" y="1977923"/>
            <a:ext cx="5548977" cy="434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93174" y="1268362"/>
            <a:ext cx="8140370" cy="646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망과 망을 연동해 놓은 망의 집합 </a:t>
            </a:r>
            <a:endParaRPr lang="en-US" altLang="ko-KR" sz="1800" b="0" dirty="0" smtClean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크고 작은 수많은 망들이 상호 접속</a:t>
            </a:r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이용자들에게는 하나의 네트워크로 인식 </a:t>
            </a:r>
            <a:endParaRPr lang="ko-KR" altLang="en-US" sz="1800" b="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5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66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2121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2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944" y="2033383"/>
            <a:ext cx="7577786" cy="377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 smtClean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  <a:endParaRPr lang="en-US" altLang="ko-KR" sz="3200" kern="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916" y="1445343"/>
            <a:ext cx="7614585" cy="28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IX(Internet </a:t>
            </a:r>
            <a:r>
              <a:rPr lang="en-US" altLang="ko-KR" sz="1800" b="0" dirty="0" err="1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eXchange</a:t>
            </a:r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 –</a:t>
            </a:r>
            <a:r>
              <a:rPr lang="ko-KR" altLang="en-US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인터넷</a:t>
            </a:r>
            <a:r>
              <a:rPr lang="en-US" altLang="ko-KR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 err="1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트래픽을</a:t>
            </a:r>
            <a:r>
              <a:rPr lang="ko-KR" altLang="en-US" sz="1800" b="0" dirty="0" smtClean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상호 교환 시켜주는 역할 수행 </a:t>
            </a:r>
            <a:endParaRPr lang="en-US" altLang="ko-KR" sz="1800" b="0" dirty="0" smtClean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5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67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1907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3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259" y="1247467"/>
            <a:ext cx="6675386" cy="517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 smtClean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  <a:endParaRPr lang="en-US" altLang="ko-KR" sz="3200" kern="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4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68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6731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08514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76151" y="2554775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0" y="1297898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65" y="3371082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0403" y="3964749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621" y="16884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1927" y="3480684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73455" y="2268559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756698" y="5304598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744525" y="5011554"/>
            <a:ext cx="697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175" y="2980089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4020" y="333891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23682" y="2521070"/>
            <a:ext cx="1667640" cy="769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40961" y="2523440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4650" y="6016238"/>
            <a:ext cx="3582344" cy="40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</a:t>
            </a:r>
            <a:r>
              <a:rPr lang="en-US" altLang="ko-KR" sz="15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–a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5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56695" y="4968181"/>
            <a:ext cx="1166951" cy="7487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05259" y="6057439"/>
            <a:ext cx="3591799" cy="41776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20" idx="2"/>
          </p:cNvCxnSpPr>
          <p:nvPr/>
        </p:nvCxnSpPr>
        <p:spPr>
          <a:xfrm flipH="1" flipV="1">
            <a:off x="2340171" y="5716967"/>
            <a:ext cx="64599" cy="34047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361" y="215247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</a:t>
            </a:r>
            <a:r>
              <a:rPr lang="en-US" altLang="ko-KR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–a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42513" y="2824150"/>
            <a:ext cx="369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</a:t>
            </a:r>
            <a:endParaRPr lang="ko-KR" altLang="en-US" sz="1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7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http://cfile27.uf.tistory.com/image/217FDB4452A813D00BB3C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1800"/>
            <a:ext cx="8136904" cy="2591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632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기타</a:t>
            </a:r>
            <a:endParaRPr lang="ko-KR" altLang="en-US" sz="5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6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그룹 2"/>
          <p:cNvGrpSpPr>
            <a:grpSpLocks/>
          </p:cNvGrpSpPr>
          <p:nvPr/>
        </p:nvGrpSpPr>
        <p:grpSpPr bwMode="auto">
          <a:xfrm>
            <a:off x="1894743" y="1374537"/>
            <a:ext cx="942242" cy="937858"/>
            <a:chOff x="809159" y="4814047"/>
            <a:chExt cx="688975" cy="698254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338" y="5284272"/>
              <a:ext cx="61075" cy="36003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627" y="5317003"/>
              <a:ext cx="112507" cy="58915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0269" y="5337732"/>
              <a:ext cx="111436" cy="41458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8128" y="5313729"/>
              <a:ext cx="25716" cy="283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342" y="5312639"/>
              <a:ext cx="35359" cy="5455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414" y="5310457"/>
              <a:ext cx="15001" cy="654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841" y="5314821"/>
              <a:ext cx="30002" cy="24002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600" y="5304993"/>
              <a:ext cx="135077" cy="207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10601" y="5295174"/>
              <a:ext cx="135077" cy="207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6673" y="5336641"/>
              <a:ext cx="283948" cy="58915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464" y="5351915"/>
              <a:ext cx="292520" cy="7964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3817" y="5396646"/>
              <a:ext cx="75005" cy="34912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242" y="5404283"/>
              <a:ext cx="88935" cy="5127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1712"/>
              <a:ext cx="118936" cy="249841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2" y="5080253"/>
              <a:ext cx="508963" cy="204019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738" y="5217720"/>
              <a:ext cx="393241" cy="151651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8810" y="5308275"/>
              <a:ext cx="117865" cy="4254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317" y="5313729"/>
              <a:ext cx="12858" cy="1527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8472" y="5250451"/>
              <a:ext cx="3214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900" y="5251542"/>
              <a:ext cx="1071" cy="567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188" y="5249360"/>
              <a:ext cx="4286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831" y="5248269"/>
              <a:ext cx="2143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6332" y="5247178"/>
              <a:ext cx="5357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4904" y="5244996"/>
              <a:ext cx="5357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547" y="5244996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048" y="5240632"/>
              <a:ext cx="2143" cy="5564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620" y="5240632"/>
              <a:ext cx="1071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9192" y="5239541"/>
              <a:ext cx="1071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835" y="5238450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035" y="5272271"/>
              <a:ext cx="65361" cy="43640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679" y="5297364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039" y="5287545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5610" y="5294091"/>
              <a:ext cx="0" cy="981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179" y="5302819"/>
              <a:ext cx="0" cy="872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6680" y="5303911"/>
              <a:ext cx="21430" cy="4364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097" y="5283181"/>
              <a:ext cx="82506" cy="2509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668" y="5287545"/>
              <a:ext cx="92149" cy="15274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637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310" y="5134804"/>
              <a:ext cx="245373" cy="6655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310" y="5130440"/>
              <a:ext cx="245373" cy="6546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309" y="4815138"/>
              <a:ext cx="358953" cy="36003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526" y="5107529"/>
              <a:ext cx="294663" cy="67643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594" y="4856597"/>
              <a:ext cx="12858" cy="318575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474" y="5112984"/>
              <a:ext cx="10715" cy="1854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4186" y="5117348"/>
              <a:ext cx="8572" cy="1527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5610" y="5131531"/>
              <a:ext cx="11786" cy="1091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5252" y="5134804"/>
              <a:ext cx="9644" cy="1309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679" y="5138077"/>
              <a:ext cx="11787" cy="1200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597" y="4841323"/>
              <a:ext cx="297877" cy="282571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594" y="4814047"/>
              <a:ext cx="368596" cy="44732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6323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38" y="801566"/>
            <a:ext cx="1271954" cy="163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829659" y="1273420"/>
            <a:ext cx="4129454" cy="1172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839916" y="1821474"/>
            <a:ext cx="4119197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6" name="TextBox 60"/>
          <p:cNvSpPr txBox="1">
            <a:spLocks noChangeArrowheads="1"/>
          </p:cNvSpPr>
          <p:nvPr/>
        </p:nvSpPr>
        <p:spPr bwMode="auto">
          <a:xfrm>
            <a:off x="4237892" y="871905"/>
            <a:ext cx="275748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3WHS(connection)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TextBox 61"/>
          <p:cNvSpPr txBox="1">
            <a:spLocks noChangeArrowheads="1"/>
          </p:cNvSpPr>
          <p:nvPr/>
        </p:nvSpPr>
        <p:spPr bwMode="auto">
          <a:xfrm>
            <a:off x="3590192" y="1481504"/>
            <a:ext cx="2432076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(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인증값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)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 </a:t>
            </a:r>
          </a:p>
        </p:txBody>
      </p:sp>
      <p:sp>
        <p:nvSpPr>
          <p:cNvPr id="63" name="모서리가 접힌 도형 62"/>
          <p:cNvSpPr/>
          <p:nvPr/>
        </p:nvSpPr>
        <p:spPr>
          <a:xfrm>
            <a:off x="7326923" y="2596661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860431" y="2228851"/>
            <a:ext cx="4239358" cy="107705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2839915" y="2356339"/>
            <a:ext cx="4344866" cy="21687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2754924" y="2579077"/>
            <a:ext cx="4429858" cy="32355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접힌 도형 73"/>
          <p:cNvSpPr/>
          <p:nvPr/>
        </p:nvSpPr>
        <p:spPr>
          <a:xfrm>
            <a:off x="7359162" y="4157297"/>
            <a:ext cx="857250" cy="942242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모서리가 접힌 도형 74"/>
          <p:cNvSpPr/>
          <p:nvPr/>
        </p:nvSpPr>
        <p:spPr>
          <a:xfrm>
            <a:off x="7326923" y="5373566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34" name="TextBox 76"/>
          <p:cNvSpPr txBox="1">
            <a:spLocks noChangeArrowheads="1"/>
          </p:cNvSpPr>
          <p:nvPr/>
        </p:nvSpPr>
        <p:spPr bwMode="auto">
          <a:xfrm>
            <a:off x="723900" y="4353659"/>
            <a:ext cx="1675459" cy="6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3323" dirty="0"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Stateless</a:t>
            </a:r>
            <a:endParaRPr lang="ko-KR" altLang="en-US" sz="3323" dirty="0"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6335" name="TextBox 77"/>
          <p:cNvSpPr txBox="1">
            <a:spLocks noChangeArrowheads="1"/>
          </p:cNvSpPr>
          <p:nvPr/>
        </p:nvSpPr>
        <p:spPr bwMode="auto">
          <a:xfrm>
            <a:off x="4264269" y="2356339"/>
            <a:ext cx="1795684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</a:p>
        </p:txBody>
      </p:sp>
      <p:sp>
        <p:nvSpPr>
          <p:cNvPr id="56336" name="TextBox 78"/>
          <p:cNvSpPr txBox="1">
            <a:spLocks noChangeArrowheads="1"/>
          </p:cNvSpPr>
          <p:nvPr/>
        </p:nvSpPr>
        <p:spPr bwMode="auto">
          <a:xfrm>
            <a:off x="4894385" y="3371851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  <p:sp>
        <p:nvSpPr>
          <p:cNvPr id="56337" name="TextBox 79"/>
          <p:cNvSpPr txBox="1">
            <a:spLocks noChangeArrowheads="1"/>
          </p:cNvSpPr>
          <p:nvPr/>
        </p:nvSpPr>
        <p:spPr bwMode="auto">
          <a:xfrm>
            <a:off x="4201259" y="5059974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</p:spTree>
    <p:extLst>
      <p:ext uri="{BB962C8B-B14F-4D97-AF65-F5344CB8AC3E}">
        <p14:creationId xmlns:p14="http://schemas.microsoft.com/office/powerpoint/2010/main" val="14371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1359877" y="2996716"/>
            <a:ext cx="940777" cy="936393"/>
            <a:chOff x="809159" y="4814047"/>
            <a:chExt cx="688975" cy="698255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304669"/>
              <a:ext cx="135287" cy="207633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94835"/>
              <a:ext cx="135287" cy="207632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73" y="2423747"/>
            <a:ext cx="1271954" cy="163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324100" y="3204797"/>
            <a:ext cx="4129454" cy="131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53812" y="2045678"/>
            <a:ext cx="2408032" cy="3481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Circuit(</a:t>
            </a:r>
            <a:r>
              <a:rPr lang="ko-KR" altLang="en-US" sz="1662" dirty="0">
                <a:latin typeface="+mn-ea"/>
                <a:cs typeface="Times New Roman" panose="02020603050405020304" pitchFamily="18" charset="0"/>
              </a:rPr>
              <a:t>가상회선</a:t>
            </a:r>
            <a:r>
              <a:rPr lang="en-US" altLang="ko-KR" sz="1662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662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321169" y="3579935"/>
            <a:ext cx="413824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9" name="TextBox 58"/>
          <p:cNvSpPr txBox="1">
            <a:spLocks noChangeArrowheads="1"/>
          </p:cNvSpPr>
          <p:nvPr/>
        </p:nvSpPr>
        <p:spPr bwMode="auto">
          <a:xfrm>
            <a:off x="1513743" y="3982916"/>
            <a:ext cx="764953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0" name="TextBox 75"/>
          <p:cNvSpPr txBox="1">
            <a:spLocks noChangeArrowheads="1"/>
          </p:cNvSpPr>
          <p:nvPr/>
        </p:nvSpPr>
        <p:spPr bwMode="auto">
          <a:xfrm>
            <a:off x="6786197" y="3999036"/>
            <a:ext cx="803425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1" name="TextBox 63"/>
          <p:cNvSpPr txBox="1">
            <a:spLocks noChangeArrowheads="1"/>
          </p:cNvSpPr>
          <p:nvPr/>
        </p:nvSpPr>
        <p:spPr bwMode="auto">
          <a:xfrm>
            <a:off x="2412023" y="4425462"/>
            <a:ext cx="3918060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2215">
                <a:latin typeface="함초롬바탕" pitchFamily="18" charset="-127"/>
                <a:ea typeface="함초롬바탕" pitchFamily="18" charset="-127"/>
              </a:rPr>
              <a:t>지정된 포트 활성화 여부 확인 </a:t>
            </a:r>
          </a:p>
        </p:txBody>
      </p:sp>
    </p:spTree>
    <p:extLst>
      <p:ext uri="{BB962C8B-B14F-4D97-AF65-F5344CB8AC3E}">
        <p14:creationId xmlns:p14="http://schemas.microsoft.com/office/powerpoint/2010/main" val="36258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자유형 42"/>
          <p:cNvSpPr>
            <a:spLocks/>
          </p:cNvSpPr>
          <p:nvPr/>
        </p:nvSpPr>
        <p:spPr bwMode="auto">
          <a:xfrm>
            <a:off x="2511670" y="3163766"/>
            <a:ext cx="3919904" cy="860180"/>
          </a:xfrm>
          <a:custGeom>
            <a:avLst/>
            <a:gdLst>
              <a:gd name="T0" fmla="*/ 0 w 4246744"/>
              <a:gd name="T1" fmla="*/ 0 h 895989"/>
              <a:gd name="T2" fmla="*/ 632075 w 4246744"/>
              <a:gd name="T3" fmla="*/ 943575 h 895989"/>
              <a:gd name="T4" fmla="*/ 3411979 w 4246744"/>
              <a:gd name="T5" fmla="*/ 970154 h 895989"/>
              <a:gd name="T6" fmla="*/ 4246563 w 4246744"/>
              <a:gd name="T7" fmla="*/ 0 h 8959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46744" h="895989">
                <a:moveTo>
                  <a:pt x="0" y="0"/>
                </a:moveTo>
                <a:lnTo>
                  <a:pt x="632102" y="871442"/>
                </a:lnTo>
                <a:lnTo>
                  <a:pt x="3412124" y="895989"/>
                </a:lnTo>
                <a:lnTo>
                  <a:pt x="4246744" y="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cxnSp>
        <p:nvCxnSpPr>
          <p:cNvPr id="64515" name="직선 연결선 41"/>
          <p:cNvCxnSpPr>
            <a:cxnSpLocks noChangeShapeType="1"/>
          </p:cNvCxnSpPr>
          <p:nvPr/>
        </p:nvCxnSpPr>
        <p:spPr bwMode="auto">
          <a:xfrm>
            <a:off x="2557097" y="3124200"/>
            <a:ext cx="3886200" cy="0"/>
          </a:xfrm>
          <a:prstGeom prst="line">
            <a:avLst/>
          </a:prstGeom>
          <a:noFill/>
          <a:ln w="9525" algn="ctr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16" name="자유형 39"/>
          <p:cNvSpPr>
            <a:spLocks/>
          </p:cNvSpPr>
          <p:nvPr/>
        </p:nvSpPr>
        <p:spPr bwMode="auto">
          <a:xfrm>
            <a:off x="2557097" y="2404697"/>
            <a:ext cx="3953608" cy="719503"/>
          </a:xfrm>
          <a:custGeom>
            <a:avLst/>
            <a:gdLst>
              <a:gd name="T0" fmla="*/ 0 w 4283565"/>
              <a:gd name="T1" fmla="*/ 779462 h 779388"/>
              <a:gd name="T2" fmla="*/ 1405192 w 4283565"/>
              <a:gd name="T3" fmla="*/ 0 h 779388"/>
              <a:gd name="T4" fmla="*/ 2699932 w 4283565"/>
              <a:gd name="T5" fmla="*/ 0 h 779388"/>
              <a:gd name="T6" fmla="*/ 4283075 w 4283565"/>
              <a:gd name="T7" fmla="*/ 754912 h 779388"/>
              <a:gd name="T8" fmla="*/ 4283075 w 4283565"/>
              <a:gd name="T9" fmla="*/ 754912 h 779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83565" h="779388">
                <a:moveTo>
                  <a:pt x="0" y="779388"/>
                </a:moveTo>
                <a:lnTo>
                  <a:pt x="1405353" y="0"/>
                </a:lnTo>
                <a:lnTo>
                  <a:pt x="2700241" y="0"/>
                </a:lnTo>
                <a:lnTo>
                  <a:pt x="4283565" y="75484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sp>
        <p:nvSpPr>
          <p:cNvPr id="64517" name="타원 31"/>
          <p:cNvSpPr>
            <a:spLocks noChangeArrowheads="1"/>
          </p:cNvSpPr>
          <p:nvPr/>
        </p:nvSpPr>
        <p:spPr bwMode="auto">
          <a:xfrm>
            <a:off x="2335823" y="2998177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8" name="타원 32"/>
          <p:cNvSpPr>
            <a:spLocks noChangeArrowheads="1"/>
          </p:cNvSpPr>
          <p:nvPr/>
        </p:nvSpPr>
        <p:spPr bwMode="auto">
          <a:xfrm>
            <a:off x="3622431" y="2302120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9" name="타원 33"/>
          <p:cNvSpPr>
            <a:spLocks noChangeArrowheads="1"/>
          </p:cNvSpPr>
          <p:nvPr/>
        </p:nvSpPr>
        <p:spPr bwMode="auto">
          <a:xfrm>
            <a:off x="4850423" y="2281605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0" name="타원 34"/>
          <p:cNvSpPr>
            <a:spLocks noChangeArrowheads="1"/>
          </p:cNvSpPr>
          <p:nvPr/>
        </p:nvSpPr>
        <p:spPr bwMode="auto">
          <a:xfrm>
            <a:off x="6273312" y="2998177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1" name="타원 35"/>
          <p:cNvSpPr>
            <a:spLocks noChangeArrowheads="1"/>
          </p:cNvSpPr>
          <p:nvPr/>
        </p:nvSpPr>
        <p:spPr bwMode="auto">
          <a:xfrm>
            <a:off x="4299439" y="2998177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2" name="타원 36"/>
          <p:cNvSpPr>
            <a:spLocks noChangeArrowheads="1"/>
          </p:cNvSpPr>
          <p:nvPr/>
        </p:nvSpPr>
        <p:spPr bwMode="auto">
          <a:xfrm>
            <a:off x="2964473" y="3883269"/>
            <a:ext cx="345831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3" name="타원 37"/>
          <p:cNvSpPr>
            <a:spLocks noChangeArrowheads="1"/>
          </p:cNvSpPr>
          <p:nvPr/>
        </p:nvSpPr>
        <p:spPr bwMode="auto">
          <a:xfrm>
            <a:off x="4299439" y="3883269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4" name="타원 38"/>
          <p:cNvSpPr>
            <a:spLocks noChangeArrowheads="1"/>
          </p:cNvSpPr>
          <p:nvPr/>
        </p:nvSpPr>
        <p:spPr bwMode="auto">
          <a:xfrm>
            <a:off x="5395547" y="3883269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5" name="TextBox 43"/>
          <p:cNvSpPr txBox="1">
            <a:spLocks noChangeArrowheads="1"/>
          </p:cNvSpPr>
          <p:nvPr/>
        </p:nvSpPr>
        <p:spPr bwMode="auto">
          <a:xfrm>
            <a:off x="2914651" y="2337289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6" name="TextBox 44"/>
          <p:cNvSpPr txBox="1">
            <a:spLocks noChangeArrowheads="1"/>
          </p:cNvSpPr>
          <p:nvPr/>
        </p:nvSpPr>
        <p:spPr bwMode="auto">
          <a:xfrm>
            <a:off x="3011366" y="3093428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7" name="TextBox 45"/>
          <p:cNvSpPr txBox="1">
            <a:spLocks noChangeArrowheads="1"/>
          </p:cNvSpPr>
          <p:nvPr/>
        </p:nvSpPr>
        <p:spPr bwMode="auto">
          <a:xfrm>
            <a:off x="2625969" y="3710354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528" name="Group 172"/>
          <p:cNvGrpSpPr>
            <a:grpSpLocks/>
          </p:cNvGrpSpPr>
          <p:nvPr/>
        </p:nvGrpSpPr>
        <p:grpSpPr bwMode="auto">
          <a:xfrm>
            <a:off x="1128346" y="2941027"/>
            <a:ext cx="556846" cy="647443"/>
            <a:chOff x="1460" y="1679"/>
            <a:chExt cx="973" cy="1177"/>
          </a:xfrm>
        </p:grpSpPr>
        <p:grpSp>
          <p:nvGrpSpPr>
            <p:cNvPr id="64586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97" name="Freeform 174"/>
              <p:cNvSpPr>
                <a:spLocks/>
              </p:cNvSpPr>
              <p:nvPr/>
            </p:nvSpPr>
            <p:spPr bwMode="auto">
              <a:xfrm rot="20419783" flipH="1">
                <a:off x="4653" y="2314"/>
                <a:ext cx="788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8" name="Freeform 175"/>
              <p:cNvSpPr>
                <a:spLocks/>
              </p:cNvSpPr>
              <p:nvPr/>
            </p:nvSpPr>
            <p:spPr bwMode="auto">
              <a:xfrm rot="-1180217">
                <a:off x="3583" y="2917"/>
                <a:ext cx="1441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9" name="Freeform 176"/>
              <p:cNvSpPr>
                <a:spLocks/>
              </p:cNvSpPr>
              <p:nvPr/>
            </p:nvSpPr>
            <p:spPr bwMode="auto">
              <a:xfrm rot="20419783" flipH="1">
                <a:off x="3640" y="3165"/>
                <a:ext cx="1441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0" name="Freeform 177"/>
              <p:cNvSpPr>
                <a:spLocks/>
              </p:cNvSpPr>
              <p:nvPr/>
            </p:nvSpPr>
            <p:spPr bwMode="auto">
              <a:xfrm rot="-1180217">
                <a:off x="4363" y="2833"/>
                <a:ext cx="315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1" name="Freeform 178"/>
              <p:cNvSpPr>
                <a:spLocks/>
              </p:cNvSpPr>
              <p:nvPr/>
            </p:nvSpPr>
            <p:spPr bwMode="auto">
              <a:xfrm rot="20419783" flipH="1">
                <a:off x="4318" y="2774"/>
                <a:ext cx="450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50" y="2728"/>
                <a:ext cx="180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3" name="Freeform 180"/>
              <p:cNvSpPr>
                <a:spLocks/>
              </p:cNvSpPr>
              <p:nvPr/>
            </p:nvSpPr>
            <p:spPr bwMode="auto">
              <a:xfrm rot="20419783" flipH="1">
                <a:off x="4438" y="2798"/>
                <a:ext cx="428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7" name="Group 181"/>
            <p:cNvGrpSpPr>
              <a:grpSpLocks/>
            </p:cNvGrpSpPr>
            <p:nvPr/>
          </p:nvGrpSpPr>
          <p:grpSpPr bwMode="auto">
            <a:xfrm flipH="1">
              <a:off x="1658" y="2282"/>
              <a:ext cx="718" cy="574"/>
              <a:chOff x="785" y="3029"/>
              <a:chExt cx="953" cy="763"/>
            </a:xfrm>
          </p:grpSpPr>
          <p:sp>
            <p:nvSpPr>
              <p:cNvPr id="91" name="Freeform 182"/>
              <p:cNvSpPr>
                <a:spLocks/>
              </p:cNvSpPr>
              <p:nvPr/>
            </p:nvSpPr>
            <p:spPr bwMode="auto">
              <a:xfrm>
                <a:off x="785" y="3050"/>
                <a:ext cx="428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2" name="Freeform 183"/>
              <p:cNvSpPr>
                <a:spLocks/>
              </p:cNvSpPr>
              <p:nvPr/>
            </p:nvSpPr>
            <p:spPr bwMode="auto">
              <a:xfrm>
                <a:off x="809" y="3029"/>
                <a:ext cx="428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3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4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4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1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5" name="Freeform 186"/>
              <p:cNvSpPr>
                <a:spLocks/>
              </p:cNvSpPr>
              <p:nvPr/>
            </p:nvSpPr>
            <p:spPr bwMode="auto">
              <a:xfrm>
                <a:off x="1496" y="3394"/>
                <a:ext cx="143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6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7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8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6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9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8" name="Freeform 190"/>
              <p:cNvSpPr>
                <a:spLocks noChangeAspect="1"/>
              </p:cNvSpPr>
              <p:nvPr/>
            </p:nvSpPr>
            <p:spPr bwMode="auto">
              <a:xfrm>
                <a:off x="1465" y="2079"/>
                <a:ext cx="722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9" name="Freeform 191"/>
              <p:cNvSpPr>
                <a:spLocks/>
              </p:cNvSpPr>
              <p:nvPr/>
            </p:nvSpPr>
            <p:spPr bwMode="auto">
              <a:xfrm>
                <a:off x="1621" y="2289"/>
                <a:ext cx="558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9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8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2" name="Line 194"/>
              <p:cNvSpPr>
                <a:spLocks noChangeShapeType="1"/>
              </p:cNvSpPr>
              <p:nvPr/>
            </p:nvSpPr>
            <p:spPr bwMode="auto">
              <a:xfrm flipH="1">
                <a:off x="2044" y="2337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3" name="Line 195"/>
              <p:cNvSpPr>
                <a:spLocks noChangeShapeType="1"/>
              </p:cNvSpPr>
              <p:nvPr/>
            </p:nvSpPr>
            <p:spPr bwMode="auto">
              <a:xfrm flipH="1">
                <a:off x="2031" y="2340"/>
                <a:ext cx="0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4" name="Line 196"/>
              <p:cNvSpPr>
                <a:spLocks noChangeShapeType="1"/>
              </p:cNvSpPr>
              <p:nvPr/>
            </p:nvSpPr>
            <p:spPr bwMode="auto">
              <a:xfrm flipH="1">
                <a:off x="2059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6" name="Line 198"/>
              <p:cNvSpPr>
                <a:spLocks noChangeShapeType="1"/>
              </p:cNvSpPr>
              <p:nvPr/>
            </p:nvSpPr>
            <p:spPr bwMode="auto">
              <a:xfrm flipH="1">
                <a:off x="2082" y="2332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7" name="Line 199"/>
              <p:cNvSpPr>
                <a:spLocks noChangeShapeType="1"/>
              </p:cNvSpPr>
              <p:nvPr/>
            </p:nvSpPr>
            <p:spPr bwMode="auto">
              <a:xfrm flipH="1">
                <a:off x="2095" y="2329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8" name="Line 200"/>
              <p:cNvSpPr>
                <a:spLocks noChangeShapeType="1"/>
              </p:cNvSpPr>
              <p:nvPr/>
            </p:nvSpPr>
            <p:spPr bwMode="auto">
              <a:xfrm flipH="1">
                <a:off x="2108" y="2329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9" name="Line 201"/>
              <p:cNvSpPr>
                <a:spLocks noChangeShapeType="1"/>
              </p:cNvSpPr>
              <p:nvPr/>
            </p:nvSpPr>
            <p:spPr bwMode="auto">
              <a:xfrm flipH="1">
                <a:off x="2118" y="2324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0" name="Line 202"/>
              <p:cNvSpPr>
                <a:spLocks noChangeShapeType="1"/>
              </p:cNvSpPr>
              <p:nvPr/>
            </p:nvSpPr>
            <p:spPr bwMode="auto">
              <a:xfrm flipH="1">
                <a:off x="2131" y="232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2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3" name="Freeform 205"/>
              <p:cNvSpPr>
                <a:spLocks/>
              </p:cNvSpPr>
              <p:nvPr/>
            </p:nvSpPr>
            <p:spPr bwMode="auto">
              <a:xfrm>
                <a:off x="1862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4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5" name="Line 207"/>
              <p:cNvSpPr>
                <a:spLocks noChangeShapeType="1"/>
              </p:cNvSpPr>
              <p:nvPr/>
            </p:nvSpPr>
            <p:spPr bwMode="auto">
              <a:xfrm flipH="1">
                <a:off x="1946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6" name="Line 208"/>
              <p:cNvSpPr>
                <a:spLocks noChangeShapeType="1"/>
              </p:cNvSpPr>
              <p:nvPr/>
            </p:nvSpPr>
            <p:spPr bwMode="auto">
              <a:xfrm flipH="1">
                <a:off x="1939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7" name="Line 209"/>
              <p:cNvSpPr>
                <a:spLocks noChangeShapeType="1"/>
              </p:cNvSpPr>
              <p:nvPr/>
            </p:nvSpPr>
            <p:spPr bwMode="auto">
              <a:xfrm flipH="1">
                <a:off x="1888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8" name="Line 210"/>
              <p:cNvSpPr>
                <a:spLocks noChangeShapeType="1"/>
              </p:cNvSpPr>
              <p:nvPr/>
            </p:nvSpPr>
            <p:spPr bwMode="auto">
              <a:xfrm flipV="1">
                <a:off x="1898" y="2420"/>
                <a:ext cx="28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9" name="Freeform 211"/>
              <p:cNvSpPr>
                <a:spLocks/>
              </p:cNvSpPr>
              <p:nvPr/>
            </p:nvSpPr>
            <p:spPr bwMode="auto">
              <a:xfrm>
                <a:off x="1673" y="2388"/>
                <a:ext cx="115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0" name="Line 212"/>
              <p:cNvSpPr>
                <a:spLocks noChangeShapeType="1"/>
              </p:cNvSpPr>
              <p:nvPr/>
            </p:nvSpPr>
            <p:spPr bwMode="auto">
              <a:xfrm flipV="1">
                <a:off x="1662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9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90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65" name="Freeform 215"/>
                <p:cNvSpPr>
                  <a:spLocks/>
                </p:cNvSpPr>
                <p:nvPr/>
              </p:nvSpPr>
              <p:spPr bwMode="auto">
                <a:xfrm>
                  <a:off x="2566" y="1194"/>
                  <a:ext cx="1247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66" name="Freeform 216"/>
                <p:cNvSpPr>
                  <a:spLocks/>
                </p:cNvSpPr>
                <p:nvPr/>
              </p:nvSpPr>
              <p:spPr bwMode="auto">
                <a:xfrm>
                  <a:off x="3414" y="1357"/>
                  <a:ext cx="408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3" name="Oval 217"/>
              <p:cNvSpPr>
                <a:spLocks noChangeArrowheads="1"/>
              </p:cNvSpPr>
              <p:nvPr/>
            </p:nvSpPr>
            <p:spPr bwMode="auto">
              <a:xfrm flipH="1">
                <a:off x="2272" y="2675"/>
                <a:ext cx="1100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4" name="Oval 218"/>
              <p:cNvSpPr>
                <a:spLocks noChangeArrowheads="1"/>
              </p:cNvSpPr>
              <p:nvPr/>
            </p:nvSpPr>
            <p:spPr bwMode="auto">
              <a:xfrm flipH="1">
                <a:off x="2272" y="2650"/>
                <a:ext cx="1100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5" name="Freeform 219"/>
              <p:cNvSpPr>
                <a:spLocks/>
              </p:cNvSpPr>
              <p:nvPr/>
            </p:nvSpPr>
            <p:spPr bwMode="auto">
              <a:xfrm>
                <a:off x="1832" y="1139"/>
                <a:ext cx="1614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6" name="Freeform 220"/>
              <p:cNvSpPr>
                <a:spLocks/>
              </p:cNvSpPr>
              <p:nvPr/>
            </p:nvSpPr>
            <p:spPr bwMode="auto">
              <a:xfrm>
                <a:off x="1897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7" name="Freeform 221"/>
              <p:cNvSpPr>
                <a:spLocks/>
              </p:cNvSpPr>
              <p:nvPr/>
            </p:nvSpPr>
            <p:spPr bwMode="auto">
              <a:xfrm>
                <a:off x="3438" y="1335"/>
                <a:ext cx="57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8" name="Oval 222"/>
              <p:cNvSpPr>
                <a:spLocks noChangeArrowheads="1"/>
              </p:cNvSpPr>
              <p:nvPr/>
            </p:nvSpPr>
            <p:spPr bwMode="auto">
              <a:xfrm flipH="1">
                <a:off x="1971" y="2564"/>
                <a:ext cx="49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9" name="Oval 223"/>
              <p:cNvSpPr>
                <a:spLocks noChangeArrowheads="1"/>
              </p:cNvSpPr>
              <p:nvPr/>
            </p:nvSpPr>
            <p:spPr bwMode="auto">
              <a:xfrm flipH="1">
                <a:off x="2060" y="2590"/>
                <a:ext cx="49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0" name="Oval 224"/>
              <p:cNvSpPr>
                <a:spLocks noChangeArrowheads="1"/>
              </p:cNvSpPr>
              <p:nvPr/>
            </p:nvSpPr>
            <p:spPr bwMode="auto">
              <a:xfrm flipH="1">
                <a:off x="2362" y="2658"/>
                <a:ext cx="57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1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9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2" name="Oval 226"/>
              <p:cNvSpPr>
                <a:spLocks noChangeArrowheads="1"/>
              </p:cNvSpPr>
              <p:nvPr/>
            </p:nvSpPr>
            <p:spPr bwMode="auto">
              <a:xfrm flipH="1">
                <a:off x="2558" y="2684"/>
                <a:ext cx="57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60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228"/>
              <p:cNvSpPr>
                <a:spLocks/>
              </p:cNvSpPr>
              <p:nvPr/>
            </p:nvSpPr>
            <p:spPr bwMode="auto">
              <a:xfrm>
                <a:off x="1832" y="1130"/>
                <a:ext cx="1663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  <p:grpSp>
        <p:nvGrpSpPr>
          <p:cNvPr id="64529" name="Group 172"/>
          <p:cNvGrpSpPr>
            <a:grpSpLocks/>
          </p:cNvGrpSpPr>
          <p:nvPr/>
        </p:nvGrpSpPr>
        <p:grpSpPr bwMode="auto">
          <a:xfrm flipH="1">
            <a:off x="7239000" y="2970335"/>
            <a:ext cx="526074" cy="647443"/>
            <a:chOff x="1460" y="1679"/>
            <a:chExt cx="973" cy="1177"/>
          </a:xfrm>
        </p:grpSpPr>
        <p:grpSp>
          <p:nvGrpSpPr>
            <p:cNvPr id="64530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54" name="Freeform 174"/>
              <p:cNvSpPr>
                <a:spLocks/>
              </p:cNvSpPr>
              <p:nvPr/>
            </p:nvSpPr>
            <p:spPr bwMode="auto">
              <a:xfrm rot="20419783" flipH="1">
                <a:off x="4600" y="2315"/>
                <a:ext cx="763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5" name="Freeform 175"/>
              <p:cNvSpPr>
                <a:spLocks/>
              </p:cNvSpPr>
              <p:nvPr/>
            </p:nvSpPr>
            <p:spPr bwMode="auto">
              <a:xfrm rot="-1180217">
                <a:off x="3543" y="2927"/>
                <a:ext cx="1430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6" name="Freeform 176"/>
              <p:cNvSpPr>
                <a:spLocks/>
              </p:cNvSpPr>
              <p:nvPr/>
            </p:nvSpPr>
            <p:spPr bwMode="auto">
              <a:xfrm rot="20419783" flipH="1">
                <a:off x="3568" y="3135"/>
                <a:ext cx="1430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7" name="Freeform 177"/>
              <p:cNvSpPr>
                <a:spLocks/>
              </p:cNvSpPr>
              <p:nvPr/>
            </p:nvSpPr>
            <p:spPr bwMode="auto">
              <a:xfrm rot="-1180217">
                <a:off x="4292" y="2828"/>
                <a:ext cx="310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8" name="Freeform 178"/>
              <p:cNvSpPr>
                <a:spLocks/>
              </p:cNvSpPr>
              <p:nvPr/>
            </p:nvSpPr>
            <p:spPr bwMode="auto">
              <a:xfrm rot="20419783" flipH="1">
                <a:off x="4251" y="2792"/>
                <a:ext cx="453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9" y="2766"/>
                <a:ext cx="191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60" name="Freeform 180"/>
              <p:cNvSpPr>
                <a:spLocks/>
              </p:cNvSpPr>
              <p:nvPr/>
            </p:nvSpPr>
            <p:spPr bwMode="auto">
              <a:xfrm rot="20419783" flipH="1">
                <a:off x="4383" y="2839"/>
                <a:ext cx="429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1" name="Group 181"/>
            <p:cNvGrpSpPr>
              <a:grpSpLocks/>
            </p:cNvGrpSpPr>
            <p:nvPr/>
          </p:nvGrpSpPr>
          <p:grpSpPr bwMode="auto">
            <a:xfrm flipH="1">
              <a:off x="1660" y="2282"/>
              <a:ext cx="692" cy="574"/>
              <a:chOff x="818" y="3029"/>
              <a:chExt cx="919" cy="763"/>
            </a:xfrm>
          </p:grpSpPr>
          <p:sp>
            <p:nvSpPr>
              <p:cNvPr id="148" name="Freeform 182"/>
              <p:cNvSpPr>
                <a:spLocks/>
              </p:cNvSpPr>
              <p:nvPr/>
            </p:nvSpPr>
            <p:spPr bwMode="auto">
              <a:xfrm>
                <a:off x="818" y="3050"/>
                <a:ext cx="454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9" name="Freeform 183"/>
              <p:cNvSpPr>
                <a:spLocks/>
              </p:cNvSpPr>
              <p:nvPr/>
            </p:nvSpPr>
            <p:spPr bwMode="auto">
              <a:xfrm>
                <a:off x="840" y="3029"/>
                <a:ext cx="454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0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3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1" name="Freeform 185"/>
              <p:cNvSpPr>
                <a:spLocks/>
              </p:cNvSpPr>
              <p:nvPr/>
            </p:nvSpPr>
            <p:spPr bwMode="auto">
              <a:xfrm>
                <a:off x="984" y="3306"/>
                <a:ext cx="547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2" name="Freeform 186"/>
              <p:cNvSpPr>
                <a:spLocks/>
              </p:cNvSpPr>
              <p:nvPr/>
            </p:nvSpPr>
            <p:spPr bwMode="auto">
              <a:xfrm>
                <a:off x="1495" y="3394"/>
                <a:ext cx="140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3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6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2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2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5" name="Freeform 190"/>
              <p:cNvSpPr>
                <a:spLocks noChangeAspect="1"/>
              </p:cNvSpPr>
              <p:nvPr/>
            </p:nvSpPr>
            <p:spPr bwMode="auto">
              <a:xfrm>
                <a:off x="1463" y="2079"/>
                <a:ext cx="724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6" name="Freeform 191"/>
              <p:cNvSpPr>
                <a:spLocks/>
              </p:cNvSpPr>
              <p:nvPr/>
            </p:nvSpPr>
            <p:spPr bwMode="auto">
              <a:xfrm>
                <a:off x="1623" y="2289"/>
                <a:ext cx="556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6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9" name="Line 194"/>
              <p:cNvSpPr>
                <a:spLocks noChangeShapeType="1"/>
              </p:cNvSpPr>
              <p:nvPr/>
            </p:nvSpPr>
            <p:spPr bwMode="auto">
              <a:xfrm flipH="1">
                <a:off x="2043" y="2337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3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1" name="Line 196"/>
              <p:cNvSpPr>
                <a:spLocks noChangeShapeType="1"/>
              </p:cNvSpPr>
              <p:nvPr/>
            </p:nvSpPr>
            <p:spPr bwMode="auto">
              <a:xfrm flipH="1">
                <a:off x="2056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2" name="Line 197"/>
              <p:cNvSpPr>
                <a:spLocks noChangeShapeType="1"/>
              </p:cNvSpPr>
              <p:nvPr/>
            </p:nvSpPr>
            <p:spPr bwMode="auto">
              <a:xfrm flipH="1">
                <a:off x="2070" y="233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5" name="Line 200"/>
              <p:cNvSpPr>
                <a:spLocks noChangeShapeType="1"/>
              </p:cNvSpPr>
              <p:nvPr/>
            </p:nvSpPr>
            <p:spPr bwMode="auto">
              <a:xfrm flipH="1">
                <a:off x="2105" y="2329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6" name="Line 201"/>
              <p:cNvSpPr>
                <a:spLocks noChangeShapeType="1"/>
              </p:cNvSpPr>
              <p:nvPr/>
            </p:nvSpPr>
            <p:spPr bwMode="auto">
              <a:xfrm flipH="1">
                <a:off x="2119" y="2324"/>
                <a:ext cx="0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7" name="Line 202"/>
              <p:cNvSpPr>
                <a:spLocks noChangeShapeType="1"/>
              </p:cNvSpPr>
              <p:nvPr/>
            </p:nvSpPr>
            <p:spPr bwMode="auto">
              <a:xfrm flipH="1">
                <a:off x="2129" y="232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8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9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0" name="Freeform 205"/>
              <p:cNvSpPr>
                <a:spLocks/>
              </p:cNvSpPr>
              <p:nvPr/>
            </p:nvSpPr>
            <p:spPr bwMode="auto">
              <a:xfrm>
                <a:off x="1861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1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2" name="Line 207"/>
              <p:cNvSpPr>
                <a:spLocks noChangeShapeType="1"/>
              </p:cNvSpPr>
              <p:nvPr/>
            </p:nvSpPr>
            <p:spPr bwMode="auto">
              <a:xfrm flipH="1">
                <a:off x="1948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3" name="Line 208"/>
              <p:cNvSpPr>
                <a:spLocks noChangeShapeType="1"/>
              </p:cNvSpPr>
              <p:nvPr/>
            </p:nvSpPr>
            <p:spPr bwMode="auto">
              <a:xfrm flipH="1">
                <a:off x="1937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5" name="Line 210"/>
              <p:cNvSpPr>
                <a:spLocks noChangeShapeType="1"/>
              </p:cNvSpPr>
              <p:nvPr/>
            </p:nvSpPr>
            <p:spPr bwMode="auto">
              <a:xfrm flipV="1">
                <a:off x="1896" y="2420"/>
                <a:ext cx="30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6" name="Freeform 211"/>
              <p:cNvSpPr>
                <a:spLocks/>
              </p:cNvSpPr>
              <p:nvPr/>
            </p:nvSpPr>
            <p:spPr bwMode="auto">
              <a:xfrm>
                <a:off x="1671" y="2388"/>
                <a:ext cx="117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7" name="Line 212"/>
              <p:cNvSpPr>
                <a:spLocks noChangeShapeType="1"/>
              </p:cNvSpPr>
              <p:nvPr/>
            </p:nvSpPr>
            <p:spPr bwMode="auto">
              <a:xfrm flipV="1">
                <a:off x="1661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3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34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22" name="Freeform 215"/>
                <p:cNvSpPr>
                  <a:spLocks/>
                </p:cNvSpPr>
                <p:nvPr/>
              </p:nvSpPr>
              <p:spPr bwMode="auto">
                <a:xfrm>
                  <a:off x="2565" y="1194"/>
                  <a:ext cx="1251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123" name="Freeform 216"/>
                <p:cNvSpPr>
                  <a:spLocks/>
                </p:cNvSpPr>
                <p:nvPr/>
              </p:nvSpPr>
              <p:spPr bwMode="auto">
                <a:xfrm>
                  <a:off x="3410" y="1357"/>
                  <a:ext cx="414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0" name="Oval 217"/>
              <p:cNvSpPr>
                <a:spLocks noChangeArrowheads="1"/>
              </p:cNvSpPr>
              <p:nvPr/>
            </p:nvSpPr>
            <p:spPr bwMode="auto">
              <a:xfrm flipH="1">
                <a:off x="2270" y="2675"/>
                <a:ext cx="1104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1" name="Oval 218"/>
              <p:cNvSpPr>
                <a:spLocks noChangeArrowheads="1"/>
              </p:cNvSpPr>
              <p:nvPr/>
            </p:nvSpPr>
            <p:spPr bwMode="auto">
              <a:xfrm flipH="1">
                <a:off x="2270" y="2650"/>
                <a:ext cx="1104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2" name="Freeform 219"/>
              <p:cNvSpPr>
                <a:spLocks/>
              </p:cNvSpPr>
              <p:nvPr/>
            </p:nvSpPr>
            <p:spPr bwMode="auto">
              <a:xfrm>
                <a:off x="1830" y="1139"/>
                <a:ext cx="1622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3" name="Freeform 220"/>
              <p:cNvSpPr>
                <a:spLocks/>
              </p:cNvSpPr>
              <p:nvPr/>
            </p:nvSpPr>
            <p:spPr bwMode="auto">
              <a:xfrm>
                <a:off x="1899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4" name="Freeform 221"/>
              <p:cNvSpPr>
                <a:spLocks/>
              </p:cNvSpPr>
              <p:nvPr/>
            </p:nvSpPr>
            <p:spPr bwMode="auto">
              <a:xfrm>
                <a:off x="3435" y="1335"/>
                <a:ext cx="60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5" name="Oval 222"/>
              <p:cNvSpPr>
                <a:spLocks noChangeArrowheads="1"/>
              </p:cNvSpPr>
              <p:nvPr/>
            </p:nvSpPr>
            <p:spPr bwMode="auto">
              <a:xfrm flipH="1">
                <a:off x="1968" y="2564"/>
                <a:ext cx="52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0"/>
                <a:ext cx="43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7" name="Oval 224"/>
              <p:cNvSpPr>
                <a:spLocks noChangeArrowheads="1"/>
              </p:cNvSpPr>
              <p:nvPr/>
            </p:nvSpPr>
            <p:spPr bwMode="auto">
              <a:xfrm flipH="1">
                <a:off x="2356" y="2658"/>
                <a:ext cx="60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8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3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9" name="Oval 226"/>
              <p:cNvSpPr>
                <a:spLocks noChangeArrowheads="1"/>
              </p:cNvSpPr>
              <p:nvPr/>
            </p:nvSpPr>
            <p:spPr bwMode="auto">
              <a:xfrm flipH="1">
                <a:off x="2555" y="2684"/>
                <a:ext cx="60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545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8"/>
              <p:cNvSpPr>
                <a:spLocks/>
              </p:cNvSpPr>
              <p:nvPr/>
            </p:nvSpPr>
            <p:spPr bwMode="auto">
              <a:xfrm>
                <a:off x="1830" y="1130"/>
                <a:ext cx="1665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90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4862945" y="1537855"/>
            <a:ext cx="2901142" cy="1396538"/>
          </a:xfrm>
          <a:custGeom>
            <a:avLst/>
            <a:gdLst>
              <a:gd name="connsiteX0" fmla="*/ 0 w 2901142"/>
              <a:gd name="connsiteY0" fmla="*/ 1396538 h 1396538"/>
              <a:gd name="connsiteX1" fmla="*/ 16626 w 2901142"/>
              <a:gd name="connsiteY1" fmla="*/ 0 h 1396538"/>
              <a:gd name="connsiteX2" fmla="*/ 2901142 w 2901142"/>
              <a:gd name="connsiteY2" fmla="*/ 8312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142" h="1396538">
                <a:moveTo>
                  <a:pt x="0" y="1396538"/>
                </a:moveTo>
                <a:lnTo>
                  <a:pt x="16626" y="0"/>
                </a:lnTo>
                <a:lnTo>
                  <a:pt x="2901142" y="831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601089" y="3012142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8" y="1755265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13" y="3828449"/>
            <a:ext cx="1474519" cy="1186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2543" y="4405862"/>
            <a:ext cx="127317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192.168.1.10/24</a:t>
            </a:r>
            <a:endParaRPr lang="en-US" altLang="ko-KR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559" y="2145767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9184" y="3934055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98393" y="2725926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41040"/>
              </p:ext>
            </p:extLst>
          </p:nvPr>
        </p:nvGraphicFramePr>
        <p:xfrm>
          <a:off x="1993262" y="610425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01296" y="6411215"/>
            <a:ext cx="6981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113" y="3437456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  <a:endParaRPr lang="en-US" altLang="ko-KR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828" y="237871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67560" y="4889404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93259" y="5976851"/>
            <a:ext cx="1233232" cy="51618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45" y="723528"/>
            <a:ext cx="1375794" cy="110678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469224" y="2422947"/>
            <a:ext cx="2090063" cy="9220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41380" y="2144267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 Address 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3316779" y="5311707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3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1111.2222.3333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오른쪽 화살표 30"/>
          <p:cNvSpPr/>
          <p:nvPr/>
        </p:nvSpPr>
        <p:spPr>
          <a:xfrm rot="10800000">
            <a:off x="2930635" y="5418732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49248" y="916123"/>
            <a:ext cx="12498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192.168.1.30</a:t>
            </a:r>
            <a:endParaRPr lang="en-US" altLang="ko-KR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1111.2244.4444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22297" y="341950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Fa0/1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3098" y="299633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Fa0/2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35931" y="241574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Fa0/3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26932" y="2487630"/>
            <a:ext cx="18349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   fa0/1</a:t>
            </a:r>
          </a:p>
          <a:p>
            <a:pPr algn="just"/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1111.2222.2222   fa0/2</a:t>
            </a:r>
          </a:p>
          <a:p>
            <a:pPr algn="just"/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1111.2244.4444   fa0/3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862945" y="3524596"/>
            <a:ext cx="2327564" cy="798022"/>
          </a:xfrm>
          <a:custGeom>
            <a:avLst/>
            <a:gdLst>
              <a:gd name="connsiteX0" fmla="*/ 2327564 w 2327564"/>
              <a:gd name="connsiteY0" fmla="*/ 789709 h 798022"/>
              <a:gd name="connsiteX1" fmla="*/ 8313 w 2327564"/>
              <a:gd name="connsiteY1" fmla="*/ 798022 h 798022"/>
              <a:gd name="connsiteX2" fmla="*/ 0 w 2327564"/>
              <a:gd name="connsiteY2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7564" h="798022">
                <a:moveTo>
                  <a:pt x="2327564" y="789709"/>
                </a:moveTo>
                <a:lnTo>
                  <a:pt x="8313" y="798022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946073" y="1596044"/>
            <a:ext cx="2119745" cy="856211"/>
          </a:xfrm>
          <a:custGeom>
            <a:avLst/>
            <a:gdLst>
              <a:gd name="connsiteX0" fmla="*/ 0 w 2119745"/>
              <a:gd name="connsiteY0" fmla="*/ 856211 h 856211"/>
              <a:gd name="connsiteX1" fmla="*/ 0 w 2119745"/>
              <a:gd name="connsiteY1" fmla="*/ 8312 h 856211"/>
              <a:gd name="connsiteX2" fmla="*/ 2119745 w 2119745"/>
              <a:gd name="connsiteY2" fmla="*/ 0 h 856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745" h="856211">
                <a:moveTo>
                  <a:pt x="0" y="856211"/>
                </a:moveTo>
                <a:lnTo>
                  <a:pt x="0" y="8312"/>
                </a:lnTo>
                <a:lnTo>
                  <a:pt x="2119745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1772000" y="2934393"/>
            <a:ext cx="2146997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69934" y="3873554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175874" y="6332597"/>
            <a:ext cx="2057400" cy="365125"/>
          </a:xfrm>
        </p:spPr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10583" y="3228273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2" y="1971396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07" y="4044580"/>
            <a:ext cx="1474519" cy="1186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314" y="4621993"/>
            <a:ext cx="124989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053" y="2361898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8678" y="4150186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07887" y="2942057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068201" y="5585732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1111.2222.2222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76235" y="5892697"/>
            <a:ext cx="6981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807" y="3528007"/>
            <a:ext cx="155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748" y="437958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68198" y="5458333"/>
            <a:ext cx="1233232" cy="51618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31791" y="363563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Fa0/1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92592" y="321247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Fa0/2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872439" y="3740727"/>
            <a:ext cx="2327564" cy="798022"/>
          </a:xfrm>
          <a:custGeom>
            <a:avLst/>
            <a:gdLst>
              <a:gd name="connsiteX0" fmla="*/ 2327564 w 2327564"/>
              <a:gd name="connsiteY0" fmla="*/ 789709 h 798022"/>
              <a:gd name="connsiteX1" fmla="*/ 8313 w 2327564"/>
              <a:gd name="connsiteY1" fmla="*/ 798022 h 798022"/>
              <a:gd name="connsiteX2" fmla="*/ 0 w 2327564"/>
              <a:gd name="connsiteY2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7564" h="798022">
                <a:moveTo>
                  <a:pt x="2327564" y="789709"/>
                </a:moveTo>
                <a:lnTo>
                  <a:pt x="8313" y="798022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52074" y="3497156"/>
            <a:ext cx="2481002" cy="471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093451" y="3229182"/>
            <a:ext cx="1420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71213" y="3561706"/>
            <a:ext cx="220842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3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192.168.1.20  1111.2222.2222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25386" y="344748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403312" y="4096781"/>
            <a:ext cx="252052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</a:t>
            </a:r>
            <a:r>
              <a:rPr lang="en-US" altLang="ko-KR" sz="1500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Request/Reply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6785</TotalTime>
  <Words>2419</Words>
  <Application>Microsoft Office PowerPoint</Application>
  <PresentationFormat>화면 슬라이드 쇼(4:3)</PresentationFormat>
  <Paragraphs>1005</Paragraphs>
  <Slides>74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7" baseType="lpstr">
      <vt:lpstr>굴림</vt:lpstr>
      <vt:lpstr>다음_SemiBold</vt:lpstr>
      <vt:lpstr>맑은 고딕</vt:lpstr>
      <vt:lpstr>함초롬돋움</vt:lpstr>
      <vt:lpstr>함초롬바탕</vt:lpstr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테마</vt:lpstr>
      <vt:lpstr>PowerPoint 프레젠테이션</vt:lpstr>
      <vt:lpstr>트래픽 흐름 </vt:lpstr>
      <vt:lpstr>트래픽 흐름(내부망)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트래픽 흐름(외부망)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ARP 캐시 테이블(Cache Table)  </vt:lpstr>
      <vt:lpstr>PowerPoint 프레젠테이션</vt:lpstr>
      <vt:lpstr>PowerPoint 프레젠테이션</vt:lpstr>
      <vt:lpstr>NAT </vt:lpstr>
      <vt:lpstr>SoHo(Small office/home office)에서의 NAT </vt:lpstr>
      <vt:lpstr>NAT 기능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네트워크 장비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라우팅테이블그림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DNS </vt:lpstr>
      <vt:lpstr>Hosts파일을 이용한 해결</vt:lpstr>
      <vt:lpstr>Hosts 파일의 문제점</vt:lpstr>
      <vt:lpstr>DNS의 구조 및 프로세스</vt:lpstr>
      <vt:lpstr>DNS Name Resolution</vt:lpstr>
      <vt:lpstr>WAN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 Kwon</dc:creator>
  <cp:lastModifiedBy>Microsoft 계정</cp:lastModifiedBy>
  <cp:revision>403</cp:revision>
  <cp:lastPrinted>2020-07-19T23:44:49Z</cp:lastPrinted>
  <dcterms:created xsi:type="dcterms:W3CDTF">2016-06-18T01:38:17Z</dcterms:created>
  <dcterms:modified xsi:type="dcterms:W3CDTF">2023-12-27T03:02:16Z</dcterms:modified>
</cp:coreProperties>
</file>